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3411200" cy="7543800"/>
  <p:notesSz cx="13411200" cy="7543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5840" y="2338578"/>
            <a:ext cx="11399520" cy="1584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1680" y="4224528"/>
            <a:ext cx="9387840" cy="188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70560" y="1735074"/>
            <a:ext cx="5833872" cy="4978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906768" y="1735074"/>
            <a:ext cx="5833872" cy="4978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5774" y="1381116"/>
            <a:ext cx="95250" cy="9523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5774" y="2352666"/>
            <a:ext cx="95250" cy="952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5774" y="3324216"/>
            <a:ext cx="95250" cy="952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899" y="320675"/>
            <a:ext cx="1183449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2700" y="1149350"/>
            <a:ext cx="6036309" cy="4568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559808" y="7015734"/>
            <a:ext cx="4291584" cy="37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70560" y="7015734"/>
            <a:ext cx="3084576" cy="37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075443" y="7228033"/>
            <a:ext cx="243840" cy="18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2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hyperlink" Target="https://improvingpsych.org/" TargetMode="External"/><Relationship Id="rId6" Type="http://schemas.openxmlformats.org/officeDocument/2006/relationships/image" Target="../media/image5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hyperlink" Target="https://www.cos.io/initiatives/prereg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hyperlink" Target="https://www.cos.io/initiatives/registered-reports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s://www.nature.com/articles/s41562-023-01749-9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osf.io/preprints/psyarxiv/5u3kj" TargetMode="External"/><Relationship Id="rId3" Type="http://schemas.openxmlformats.org/officeDocument/2006/relationships/hyperlink" Target="https://statmodeling.stat.columbia.edu/2024/03/27/the-feel-good-open-science-story-versus-the-preregistration-who-do-you-think-wins/" TargetMode="External"/><Relationship Id="rId4" Type="http://schemas.openxmlformats.org/officeDocument/2006/relationships/image" Target="../media/image7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sky.app/profile/briannosek.bsky.social/post/3l4vzcep3wv22" TargetMode="External"/><Relationship Id="rId3" Type="http://schemas.openxmlformats.org/officeDocument/2006/relationships/image" Target="../media/image7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sky.app/profile/jbakcoleman.bsky.social/post/3l4w2d3k6re2i" TargetMode="External"/><Relationship Id="rId3" Type="http://schemas.openxmlformats.org/officeDocument/2006/relationships/image" Target="../media/image77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hyperlink" Target="https://bsky.app/profile/talyarkoni.com/post/3kowl4n465k24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hyperlink" Target="https://journal.trialanderror.org/pub/questionable-metascience-practices/release/4" TargetMode="Externa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ps.org.uk/psychologist/bropenscience-broken-science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hyperlink" Target="https://improvingpsych.org/mission/" TargetMode="External"/><Relationship Id="rId4" Type="http://schemas.openxmlformats.org/officeDocument/2006/relationships/hyperlink" Target="https://www.youtube.com/watch?v=7o6Cabkj8lk" TargetMode="External"/><Relationship Id="rId5" Type="http://schemas.openxmlformats.org/officeDocument/2006/relationships/hyperlink" Target="https://journals.sagepub.com/doi/pdf/10.1177/25152459221144986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hyperlink" Target="https://forrt.org/" TargetMode="External"/><Relationship Id="rId11" Type="http://schemas.openxmlformats.org/officeDocument/2006/relationships/hyperlink" Target="https://forrt.org/glossary/" TargetMode="External"/><Relationship Id="rId12" Type="http://schemas.openxmlformats.org/officeDocument/2006/relationships/hyperlink" Target="https://sites.google.com/site/markrubinsocialpsychresearch/replication-crisis/list-of-critical-metascience-articles" TargetMode="External"/><Relationship Id="rId13" Type="http://schemas.openxmlformats.org/officeDocument/2006/relationships/hyperlink" Target="https://doi.org/10.1080/17470218.2012.711335" TargetMode="External"/><Relationship Id="rId14" Type="http://schemas.openxmlformats.org/officeDocument/2006/relationships/hyperlink" Target="https://doi.org/10.37672/UKRIO.2023.02.QRPs" TargetMode="External"/><Relationship Id="rId15" Type="http://schemas.openxmlformats.org/officeDocument/2006/relationships/hyperlink" Target="https://doi.org/10.1097/md.0000000000038811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bps.org.uk/research-digest/ten-famous-psychology-findings-have-been-difficult-replicate" TargetMode="External"/><Relationship Id="rId6" Type="http://schemas.openxmlformats.org/officeDocument/2006/relationships/image" Target="../media/image11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inktr.ee/analysingdata" TargetMode="External"/><Relationship Id="rId3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99" y="2606675"/>
            <a:ext cx="10515600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150"/>
              <a:t>Questionable</a:t>
            </a:r>
            <a:r>
              <a:rPr dirty="0" sz="5600" spc="-415"/>
              <a:t> </a:t>
            </a:r>
            <a:r>
              <a:rPr dirty="0" sz="5600" spc="-260"/>
              <a:t>Research</a:t>
            </a:r>
            <a:r>
              <a:rPr dirty="0" sz="5600" spc="-415"/>
              <a:t> </a:t>
            </a:r>
            <a:r>
              <a:rPr dirty="0" sz="5600" spc="-160"/>
              <a:t>Practices</a:t>
            </a:r>
            <a:endParaRPr sz="5600"/>
          </a:p>
        </p:txBody>
      </p:sp>
      <p:sp>
        <p:nvSpPr>
          <p:cNvPr id="3" name="object 3" descr=""/>
          <p:cNvSpPr txBox="1"/>
          <p:nvPr/>
        </p:nvSpPr>
        <p:spPr>
          <a:xfrm>
            <a:off x="4315519" y="3635375"/>
            <a:ext cx="4780280" cy="1235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900" spc="-50">
                <a:solidFill>
                  <a:srgbClr val="003B49"/>
                </a:solidFill>
                <a:latin typeface="Arial"/>
                <a:cs typeface="Arial"/>
              </a:rPr>
              <a:t>Week</a:t>
            </a:r>
            <a:r>
              <a:rPr dirty="0" sz="2900" spc="-22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900" spc="45">
                <a:solidFill>
                  <a:srgbClr val="003B49"/>
                </a:solidFill>
                <a:latin typeface="Arial"/>
                <a:cs typeface="Arial"/>
              </a:rPr>
              <a:t>11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50" spc="110">
                <a:latin typeface="Arial"/>
                <a:cs typeface="Arial"/>
              </a:rPr>
              <a:t>Dr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Jenny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Terry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&amp;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110">
                <a:latin typeface="Arial"/>
                <a:cs typeface="Arial"/>
              </a:rPr>
              <a:t>Dr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Martina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Sladekova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75"/>
              <a:t>Questionable</a:t>
            </a:r>
            <a:r>
              <a:rPr dirty="0" sz="3200" spc="-195"/>
              <a:t> </a:t>
            </a:r>
            <a:r>
              <a:rPr dirty="0" sz="3200" spc="-140"/>
              <a:t>Research</a:t>
            </a:r>
            <a:r>
              <a:rPr dirty="0" sz="3200" spc="-195"/>
              <a:t> </a:t>
            </a:r>
            <a:r>
              <a:rPr dirty="0" sz="3200" spc="-110"/>
              <a:t>Practices</a:t>
            </a:r>
            <a:r>
              <a:rPr dirty="0" sz="3200" spc="-195"/>
              <a:t> </a:t>
            </a:r>
            <a:r>
              <a:rPr dirty="0" sz="3200" spc="-100"/>
              <a:t>(QRPs)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596899" y="968375"/>
            <a:ext cx="387032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>
                <a:latin typeface="Arial"/>
                <a:cs typeface="Arial"/>
              </a:rPr>
              <a:t>From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UK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Research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Integrity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Office: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6899" y="6711950"/>
            <a:ext cx="117900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Arial"/>
                <a:cs typeface="Arial"/>
              </a:rPr>
              <a:t>Hanlon’s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Razor: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“Never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attribute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malice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is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adequately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explained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by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ignorance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55">
                <a:latin typeface="Arial"/>
                <a:cs typeface="Arial"/>
              </a:rPr>
              <a:t>or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incompetence.”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483" y="1796910"/>
            <a:ext cx="7933443" cy="447682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5229860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75"/>
              <a:t>The</a:t>
            </a:r>
            <a:r>
              <a:rPr dirty="0" sz="3200" spc="-229"/>
              <a:t> </a:t>
            </a:r>
            <a:r>
              <a:rPr dirty="0" sz="3200" spc="-85"/>
              <a:t>Garden</a:t>
            </a:r>
            <a:r>
              <a:rPr dirty="0" sz="3200" spc="-229"/>
              <a:t> </a:t>
            </a:r>
            <a:r>
              <a:rPr dirty="0" sz="3200" spc="-35"/>
              <a:t>of</a:t>
            </a:r>
            <a:r>
              <a:rPr dirty="0" sz="3200" spc="-225"/>
              <a:t> </a:t>
            </a:r>
            <a:r>
              <a:rPr dirty="0" sz="3200" spc="-110"/>
              <a:t>Forking</a:t>
            </a:r>
            <a:r>
              <a:rPr dirty="0" sz="3200" spc="-229"/>
              <a:t> </a:t>
            </a:r>
            <a:r>
              <a:rPr dirty="0" sz="3200" spc="-85"/>
              <a:t>Paths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209672"/>
            <a:ext cx="85725" cy="8572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54075" y="1000760"/>
            <a:ext cx="5626100" cy="3797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26600"/>
              </a:lnSpc>
              <a:spcBef>
                <a:spcPts val="55"/>
              </a:spcBef>
            </a:pPr>
            <a:r>
              <a:rPr dirty="0" sz="2000" spc="-100">
                <a:latin typeface="Arial"/>
                <a:cs typeface="Arial"/>
              </a:rPr>
              <a:t>Each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analysis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0">
                <a:latin typeface="Arial"/>
                <a:cs typeface="Arial"/>
              </a:rPr>
              <a:t>has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many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decision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points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-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tests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run,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participants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exclude,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steps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take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during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data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cleaning,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etc..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425"/>
              </a:spcBef>
            </a:pPr>
            <a:r>
              <a:rPr dirty="0" sz="2000" spc="-105">
                <a:latin typeface="Arial"/>
                <a:cs typeface="Arial"/>
              </a:rPr>
              <a:t>Each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decision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results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unique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analysis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“path”</a:t>
            </a:r>
            <a:endParaRPr sz="2000">
              <a:latin typeface="Arial"/>
              <a:cs typeface="Arial"/>
            </a:endParaRPr>
          </a:p>
          <a:p>
            <a:pPr marL="12700" marR="360680">
              <a:lnSpc>
                <a:spcPct val="126600"/>
              </a:lnSpc>
              <a:spcBef>
                <a:spcPts val="785"/>
              </a:spcBef>
            </a:pPr>
            <a:r>
              <a:rPr dirty="0" sz="2000" spc="45">
                <a:latin typeface="Arial"/>
                <a:cs typeface="Arial"/>
              </a:rPr>
              <a:t>Different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analysts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might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necessarily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take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 spc="-110">
                <a:latin typeface="Arial"/>
                <a:cs typeface="Arial"/>
              </a:rPr>
              <a:t>same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path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arrive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same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conclusion </a:t>
            </a:r>
            <a:r>
              <a:rPr dirty="0" sz="2000" spc="-60">
                <a:latin typeface="Arial"/>
                <a:cs typeface="Arial"/>
              </a:rPr>
              <a:t>(Silberzahn,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2018)</a:t>
            </a:r>
            <a:endParaRPr sz="2000">
              <a:latin typeface="Arial"/>
              <a:cs typeface="Arial"/>
            </a:endParaRPr>
          </a:p>
          <a:p>
            <a:pPr marL="12700" marR="685800">
              <a:lnSpc>
                <a:spcPct val="125000"/>
              </a:lnSpc>
              <a:spcBef>
                <a:spcPts val="900"/>
              </a:spcBef>
            </a:pPr>
            <a:r>
              <a:rPr dirty="0" sz="2000" spc="-120">
                <a:latin typeface="Arial"/>
                <a:cs typeface="Arial"/>
              </a:rPr>
              <a:t>Some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“paths”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become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can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95" i="1">
                <a:latin typeface="Arial"/>
                <a:cs typeface="Arial"/>
              </a:rPr>
              <a:t>seem</a:t>
            </a:r>
            <a:r>
              <a:rPr dirty="0" sz="2000" spc="-130" i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sensible depending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motivations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2466971"/>
            <a:ext cx="85725" cy="857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952746"/>
            <a:ext cx="85725" cy="8571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4219571"/>
            <a:ext cx="85725" cy="857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19950" y="1066800"/>
            <a:ext cx="5143499" cy="34289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1054" y="5124449"/>
            <a:ext cx="4507700" cy="1530630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5010150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55"/>
                </a:moveTo>
                <a:lnTo>
                  <a:pt x="0" y="5051"/>
                </a:lnTo>
                <a:lnTo>
                  <a:pt x="4193" y="2782"/>
                </a:lnTo>
                <a:lnTo>
                  <a:pt x="11217" y="690"/>
                </a:lnTo>
                <a:lnTo>
                  <a:pt x="18741" y="0"/>
                </a:lnTo>
                <a:lnTo>
                  <a:pt x="12134696" y="0"/>
                </a:lnTo>
                <a:lnTo>
                  <a:pt x="12142220" y="690"/>
                </a:lnTo>
                <a:lnTo>
                  <a:pt x="12149244" y="2782"/>
                </a:lnTo>
                <a:lnTo>
                  <a:pt x="12155691" y="6269"/>
                </a:lnTo>
                <a:lnTo>
                  <a:pt x="12159596" y="9517"/>
                </a:lnTo>
                <a:lnTo>
                  <a:pt x="18819" y="9517"/>
                </a:lnTo>
                <a:lnTo>
                  <a:pt x="18819" y="9755"/>
                </a:lnTo>
                <a:close/>
              </a:path>
              <a:path w="12162155" h="18414">
                <a:moveTo>
                  <a:pt x="12155300" y="18363"/>
                </a:moveTo>
                <a:lnTo>
                  <a:pt x="12149244" y="12307"/>
                </a:lnTo>
                <a:lnTo>
                  <a:pt x="12142508" y="9517"/>
                </a:lnTo>
                <a:lnTo>
                  <a:pt x="12159596" y="9517"/>
                </a:lnTo>
                <a:lnTo>
                  <a:pt x="12161560" y="11151"/>
                </a:lnTo>
                <a:lnTo>
                  <a:pt x="12161992" y="11671"/>
                </a:lnTo>
                <a:lnTo>
                  <a:pt x="12155300" y="1836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5015034"/>
            <a:ext cx="12192000" cy="1195705"/>
            <a:chOff x="609599" y="5015034"/>
            <a:chExt cx="12192000" cy="119570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5021313"/>
              <a:ext cx="12172950" cy="1189355"/>
            </a:xfrm>
            <a:custGeom>
              <a:avLst/>
              <a:gdLst/>
              <a:ahLst/>
              <a:cxnLst/>
              <a:rect l="l" t="t" r="r" b="b"/>
              <a:pathLst>
                <a:path w="12172950" h="1189354">
                  <a:moveTo>
                    <a:pt x="12172709" y="26936"/>
                  </a:moveTo>
                  <a:lnTo>
                    <a:pt x="12172023" y="19329"/>
                  </a:lnTo>
                  <a:lnTo>
                    <a:pt x="12169927" y="12306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31"/>
                  </a:lnTo>
                  <a:lnTo>
                    <a:pt x="12160402" y="12306"/>
                  </a:lnTo>
                  <a:lnTo>
                    <a:pt x="12163184" y="19050"/>
                  </a:lnTo>
                  <a:lnTo>
                    <a:pt x="12163184" y="1158773"/>
                  </a:lnTo>
                  <a:lnTo>
                    <a:pt x="12160402" y="1165517"/>
                  </a:lnTo>
                  <a:lnTo>
                    <a:pt x="12155297" y="1170609"/>
                  </a:lnTo>
                  <a:lnTo>
                    <a:pt x="12154814" y="1171092"/>
                  </a:lnTo>
                  <a:lnTo>
                    <a:pt x="12149239" y="1176667"/>
                  </a:lnTo>
                  <a:lnTo>
                    <a:pt x="12142508" y="1179461"/>
                  </a:lnTo>
                  <a:lnTo>
                    <a:pt x="18808" y="1179461"/>
                  </a:lnTo>
                  <a:lnTo>
                    <a:pt x="18808" y="1179220"/>
                  </a:lnTo>
                  <a:lnTo>
                    <a:pt x="0" y="1183932"/>
                  </a:lnTo>
                  <a:lnTo>
                    <a:pt x="4191" y="1186192"/>
                  </a:lnTo>
                  <a:lnTo>
                    <a:pt x="11214" y="1188288"/>
                  </a:lnTo>
                  <a:lnTo>
                    <a:pt x="18808" y="1188986"/>
                  </a:lnTo>
                  <a:lnTo>
                    <a:pt x="12134609" y="1188986"/>
                  </a:lnTo>
                  <a:lnTo>
                    <a:pt x="12142216" y="1188288"/>
                  </a:lnTo>
                  <a:lnTo>
                    <a:pt x="12149239" y="1186192"/>
                  </a:lnTo>
                  <a:lnTo>
                    <a:pt x="12155691" y="1182712"/>
                  </a:lnTo>
                  <a:lnTo>
                    <a:pt x="12159590" y="1179461"/>
                  </a:lnTo>
                  <a:lnTo>
                    <a:pt x="12161558" y="1177823"/>
                  </a:lnTo>
                  <a:lnTo>
                    <a:pt x="12161990" y="1177302"/>
                  </a:lnTo>
                  <a:lnTo>
                    <a:pt x="12166435" y="1171956"/>
                  </a:lnTo>
                  <a:lnTo>
                    <a:pt x="12169927" y="1165517"/>
                  </a:lnTo>
                  <a:lnTo>
                    <a:pt x="12172023" y="1158481"/>
                  </a:lnTo>
                  <a:lnTo>
                    <a:pt x="12172709" y="1150886"/>
                  </a:lnTo>
                  <a:lnTo>
                    <a:pt x="12172709" y="269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5015034"/>
              <a:ext cx="38100" cy="1190625"/>
            </a:xfrm>
            <a:custGeom>
              <a:avLst/>
              <a:gdLst/>
              <a:ahLst/>
              <a:cxnLst/>
              <a:rect l="l" t="t" r="r" b="b"/>
              <a:pathLst>
                <a:path w="38100" h="1190625">
                  <a:moveTo>
                    <a:pt x="19582" y="1190358"/>
                  </a:moveTo>
                  <a:lnTo>
                    <a:pt x="0" y="11571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185729"/>
                  </a:lnTo>
                  <a:lnTo>
                    <a:pt x="19582" y="1190358"/>
                  </a:lnTo>
                  <a:close/>
                </a:path>
              </a:pathLst>
            </a:custGeom>
            <a:solidFill>
              <a:srgbClr val="188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5019671"/>
              <a:ext cx="12144375" cy="447675"/>
            </a:xfrm>
            <a:custGeom>
              <a:avLst/>
              <a:gdLst/>
              <a:ahLst/>
              <a:cxnLst/>
              <a:rect l="l" t="t" r="r" b="b"/>
              <a:pathLst>
                <a:path w="12144375" h="447675">
                  <a:moveTo>
                    <a:pt x="12144374" y="447674"/>
                  </a:moveTo>
                  <a:lnTo>
                    <a:pt x="0" y="44767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447674"/>
                  </a:lnTo>
                  <a:close/>
                </a:path>
              </a:pathLst>
            </a:custGeom>
            <a:solidFill>
              <a:srgbClr val="E7F2ED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5124378"/>
              <a:ext cx="171503" cy="22866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2161540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185"/>
              <a:t>Some</a:t>
            </a:r>
            <a:r>
              <a:rPr dirty="0" sz="3200" spc="-245"/>
              <a:t> </a:t>
            </a:r>
            <a:r>
              <a:rPr dirty="0" sz="3200" spc="-125"/>
              <a:t>QRPs</a:t>
            </a:r>
            <a:endParaRPr sz="3200"/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724021"/>
            <a:ext cx="85725" cy="8571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209796"/>
            <a:ext cx="85725" cy="8571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2695571"/>
            <a:ext cx="85725" cy="8571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649" y="3190871"/>
            <a:ext cx="85725" cy="8571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649" y="3676646"/>
            <a:ext cx="85725" cy="8571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2900" y="1066800"/>
            <a:ext cx="3657599" cy="282892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96899" y="938942"/>
            <a:ext cx="12186920" cy="51682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-70" b="1" i="1">
                <a:solidFill>
                  <a:srgbClr val="003B49"/>
                </a:solidFill>
                <a:latin typeface="Arial-BoldItalicMT"/>
                <a:cs typeface="Arial-BoldItalicMT"/>
              </a:rPr>
              <a:t>p</a:t>
            </a:r>
            <a:r>
              <a:rPr dirty="0" sz="2600" spc="-70" b="1">
                <a:solidFill>
                  <a:srgbClr val="003B49"/>
                </a:solidFill>
                <a:latin typeface="Arial"/>
                <a:cs typeface="Arial"/>
              </a:rPr>
              <a:t>-</a:t>
            </a:r>
            <a:r>
              <a:rPr dirty="0" sz="2600" spc="-10" b="1">
                <a:solidFill>
                  <a:srgbClr val="003B49"/>
                </a:solidFill>
                <a:latin typeface="Arial"/>
                <a:cs typeface="Arial"/>
              </a:rPr>
              <a:t>hacking</a:t>
            </a:r>
            <a:endParaRPr sz="2600">
              <a:latin typeface="Arial"/>
              <a:cs typeface="Arial"/>
            </a:endParaRPr>
          </a:p>
          <a:p>
            <a:pPr marL="269240" marR="8025130">
              <a:lnSpc>
                <a:spcPct val="159400"/>
              </a:lnSpc>
              <a:spcBef>
                <a:spcPts val="555"/>
              </a:spcBef>
            </a:pPr>
            <a:r>
              <a:rPr dirty="0" sz="2000" spc="-50">
                <a:latin typeface="Arial"/>
                <a:cs typeface="Arial"/>
              </a:rPr>
              <a:t>Selective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inclusion/removal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cases </a:t>
            </a:r>
            <a:r>
              <a:rPr dirty="0" sz="2000" spc="-30">
                <a:latin typeface="Arial"/>
                <a:cs typeface="Arial"/>
              </a:rPr>
              <a:t>Subsetting/combining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groups </a:t>
            </a:r>
            <a:r>
              <a:rPr dirty="0" sz="2000" spc="-45">
                <a:latin typeface="Arial"/>
                <a:cs typeface="Arial"/>
              </a:rPr>
              <a:t>Variable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dichotomisation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500"/>
              </a:spcBef>
            </a:pPr>
            <a:r>
              <a:rPr dirty="0" sz="2000" spc="-10">
                <a:latin typeface="Arial"/>
                <a:cs typeface="Arial"/>
              </a:rPr>
              <a:t>Data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transformation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425"/>
              </a:spcBef>
            </a:pPr>
            <a:r>
              <a:rPr dirty="0" sz="2000" spc="-10">
                <a:latin typeface="Arial"/>
                <a:cs typeface="Arial"/>
              </a:rPr>
              <a:t>Collecting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data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(“data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peeking”)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65" b="1">
                <a:solidFill>
                  <a:srgbClr val="1C4189"/>
                </a:solidFill>
                <a:latin typeface="Arial"/>
                <a:cs typeface="Arial"/>
              </a:rPr>
              <a:t>NOTE:</a:t>
            </a:r>
            <a:r>
              <a:rPr dirty="0" sz="2000" spc="-8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None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these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“questionable”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own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right.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Motivation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matters!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410209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1C4189"/>
                </a:solidFill>
                <a:latin typeface="Arial"/>
                <a:cs typeface="Arial"/>
              </a:rPr>
              <a:t>Vocabulary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Arial"/>
              <a:cs typeface="Arial"/>
            </a:endParaRPr>
          </a:p>
          <a:p>
            <a:pPr marL="140335" marR="391795">
              <a:lnSpc>
                <a:spcPct val="125000"/>
              </a:lnSpc>
            </a:pPr>
            <a:r>
              <a:rPr dirty="0" sz="1400" spc="-40" b="1" i="1">
                <a:solidFill>
                  <a:srgbClr val="1C4189"/>
                </a:solidFill>
                <a:latin typeface="Arial-BoldItalicMT"/>
                <a:cs typeface="Arial-BoldItalicMT"/>
              </a:rPr>
              <a:t>p</a:t>
            </a:r>
            <a:r>
              <a:rPr dirty="0" sz="1400" spc="-40" b="1">
                <a:solidFill>
                  <a:srgbClr val="1C4189"/>
                </a:solidFill>
                <a:latin typeface="Arial"/>
                <a:cs typeface="Arial"/>
              </a:rPr>
              <a:t>-</a:t>
            </a:r>
            <a:r>
              <a:rPr dirty="0" sz="1400" spc="-60" b="1">
                <a:solidFill>
                  <a:srgbClr val="1C4189"/>
                </a:solidFill>
                <a:latin typeface="Arial"/>
                <a:cs typeface="Arial"/>
              </a:rPr>
              <a:t>hacking</a:t>
            </a:r>
            <a:r>
              <a:rPr dirty="0" sz="1400" spc="-60">
                <a:latin typeface="Arial"/>
                <a:cs typeface="Arial"/>
              </a:rPr>
              <a:t>: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taking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specific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analytic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steps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order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achieve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statistical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significance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rather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than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(pre-</a:t>
            </a:r>
            <a:r>
              <a:rPr dirty="0" sz="1400" spc="-35">
                <a:latin typeface="Arial"/>
                <a:cs typeface="Arial"/>
              </a:rPr>
              <a:t>planned)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steps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that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are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more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appropriate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answer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the </a:t>
            </a:r>
            <a:r>
              <a:rPr dirty="0" sz="1400" spc="-30">
                <a:latin typeface="Arial"/>
                <a:cs typeface="Arial"/>
              </a:rPr>
              <a:t>research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question.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2161540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185"/>
              <a:t>Some</a:t>
            </a:r>
            <a:r>
              <a:rPr dirty="0" sz="3200" spc="-245"/>
              <a:t> </a:t>
            </a:r>
            <a:r>
              <a:rPr dirty="0" sz="3200" spc="-125"/>
              <a:t>QRPs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596899" y="753480"/>
            <a:ext cx="9632950" cy="1063625"/>
          </a:xfrm>
          <a:prstGeom prst="rect">
            <a:avLst/>
          </a:prstGeom>
        </p:spPr>
        <p:txBody>
          <a:bodyPr wrap="square" lIns="0" tIns="201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dirty="0" sz="2600" spc="-70" b="1" i="1">
                <a:solidFill>
                  <a:srgbClr val="003B49"/>
                </a:solidFill>
                <a:latin typeface="Arial-BoldItalicMT"/>
                <a:cs typeface="Arial-BoldItalicMT"/>
              </a:rPr>
              <a:t>p</a:t>
            </a:r>
            <a:r>
              <a:rPr dirty="0" sz="2600" spc="-70" b="1">
                <a:solidFill>
                  <a:srgbClr val="003B49"/>
                </a:solidFill>
                <a:latin typeface="Arial"/>
                <a:cs typeface="Arial"/>
              </a:rPr>
              <a:t>-</a:t>
            </a:r>
            <a:r>
              <a:rPr dirty="0" sz="2600" spc="-10" b="1">
                <a:solidFill>
                  <a:srgbClr val="003B49"/>
                </a:solidFill>
                <a:latin typeface="Arial"/>
                <a:cs typeface="Arial"/>
              </a:rPr>
              <a:t>hacking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000" spc="-65">
                <a:latin typeface="Arial"/>
                <a:cs typeface="Arial"/>
              </a:rPr>
              <a:t>Masicampo,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60">
                <a:latin typeface="Arial"/>
                <a:cs typeface="Arial"/>
              </a:rPr>
              <a:t>E.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65">
                <a:latin typeface="Arial"/>
                <a:cs typeface="Arial"/>
              </a:rPr>
              <a:t>J.,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&amp;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Lalande,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D.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75">
                <a:latin typeface="Arial"/>
                <a:cs typeface="Arial"/>
              </a:rPr>
              <a:t>R.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(2012).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peculiar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prevalence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10" i="1">
                <a:latin typeface="Arial"/>
                <a:cs typeface="Arial"/>
              </a:rPr>
              <a:t>p</a:t>
            </a:r>
            <a:r>
              <a:rPr dirty="0" sz="2000" spc="-130" i="1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values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below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.05: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449" y="2466974"/>
            <a:ext cx="8496299" cy="46196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2990852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3"/>
                </a:moveTo>
                <a:lnTo>
                  <a:pt x="0" y="5058"/>
                </a:lnTo>
                <a:lnTo>
                  <a:pt x="4193" y="2789"/>
                </a:lnTo>
                <a:lnTo>
                  <a:pt x="11217" y="697"/>
                </a:lnTo>
                <a:lnTo>
                  <a:pt x="18819" y="0"/>
                </a:lnTo>
                <a:lnTo>
                  <a:pt x="12134619" y="0"/>
                </a:lnTo>
                <a:lnTo>
                  <a:pt x="12142220" y="697"/>
                </a:lnTo>
                <a:lnTo>
                  <a:pt x="12149244" y="2789"/>
                </a:lnTo>
                <a:lnTo>
                  <a:pt x="12155691" y="6276"/>
                </a:lnTo>
                <a:lnTo>
                  <a:pt x="12159595" y="9524"/>
                </a:lnTo>
                <a:lnTo>
                  <a:pt x="18819" y="9524"/>
                </a:lnTo>
                <a:lnTo>
                  <a:pt x="18819" y="9763"/>
                </a:lnTo>
                <a:close/>
              </a:path>
              <a:path w="12162155" h="18414">
                <a:moveTo>
                  <a:pt x="12155300" y="18370"/>
                </a:moveTo>
                <a:lnTo>
                  <a:pt x="12149244" y="12314"/>
                </a:lnTo>
                <a:lnTo>
                  <a:pt x="12142508" y="9524"/>
                </a:lnTo>
                <a:lnTo>
                  <a:pt x="12159595" y="9524"/>
                </a:lnTo>
                <a:lnTo>
                  <a:pt x="12161560" y="11158"/>
                </a:lnTo>
                <a:lnTo>
                  <a:pt x="12161992" y="11678"/>
                </a:lnTo>
                <a:lnTo>
                  <a:pt x="12155300" y="183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2995744"/>
            <a:ext cx="12192000" cy="1329055"/>
            <a:chOff x="609599" y="2995744"/>
            <a:chExt cx="12192000" cy="132905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3002013"/>
              <a:ext cx="12172950" cy="1322705"/>
            </a:xfrm>
            <a:custGeom>
              <a:avLst/>
              <a:gdLst/>
              <a:ahLst/>
              <a:cxnLst/>
              <a:rect l="l" t="t" r="r" b="b"/>
              <a:pathLst>
                <a:path w="12172950" h="1322704">
                  <a:moveTo>
                    <a:pt x="12172709" y="26949"/>
                  </a:moveTo>
                  <a:lnTo>
                    <a:pt x="12172023" y="19342"/>
                  </a:lnTo>
                  <a:lnTo>
                    <a:pt x="12169927" y="12319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43"/>
                  </a:lnTo>
                  <a:lnTo>
                    <a:pt x="12160402" y="12319"/>
                  </a:lnTo>
                  <a:lnTo>
                    <a:pt x="12163184" y="19050"/>
                  </a:lnTo>
                  <a:lnTo>
                    <a:pt x="12163184" y="1292136"/>
                  </a:lnTo>
                  <a:lnTo>
                    <a:pt x="12160402" y="1298867"/>
                  </a:lnTo>
                  <a:lnTo>
                    <a:pt x="12155297" y="1303972"/>
                  </a:lnTo>
                  <a:lnTo>
                    <a:pt x="12154814" y="1304455"/>
                  </a:lnTo>
                  <a:lnTo>
                    <a:pt x="12149239" y="1310030"/>
                  </a:lnTo>
                  <a:lnTo>
                    <a:pt x="12142508" y="1312824"/>
                  </a:lnTo>
                  <a:lnTo>
                    <a:pt x="18808" y="1312824"/>
                  </a:lnTo>
                  <a:lnTo>
                    <a:pt x="18808" y="1312583"/>
                  </a:lnTo>
                  <a:lnTo>
                    <a:pt x="0" y="1317282"/>
                  </a:lnTo>
                  <a:lnTo>
                    <a:pt x="4191" y="1319555"/>
                  </a:lnTo>
                  <a:lnTo>
                    <a:pt x="11214" y="1321650"/>
                  </a:lnTo>
                  <a:lnTo>
                    <a:pt x="18783" y="1322336"/>
                  </a:lnTo>
                  <a:lnTo>
                    <a:pt x="12134647" y="1322336"/>
                  </a:lnTo>
                  <a:lnTo>
                    <a:pt x="12161990" y="1310665"/>
                  </a:lnTo>
                  <a:lnTo>
                    <a:pt x="12166435" y="1305318"/>
                  </a:lnTo>
                  <a:lnTo>
                    <a:pt x="12169927" y="1298867"/>
                  </a:lnTo>
                  <a:lnTo>
                    <a:pt x="12172023" y="1291844"/>
                  </a:lnTo>
                  <a:lnTo>
                    <a:pt x="12172709" y="1284249"/>
                  </a:lnTo>
                  <a:lnTo>
                    <a:pt x="12172709" y="26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2995744"/>
              <a:ext cx="38100" cy="1323975"/>
            </a:xfrm>
            <a:custGeom>
              <a:avLst/>
              <a:gdLst/>
              <a:ahLst/>
              <a:cxnLst/>
              <a:rect l="l" t="t" r="r" b="b"/>
              <a:pathLst>
                <a:path w="38100" h="1323975">
                  <a:moveTo>
                    <a:pt x="19582" y="1323709"/>
                  </a:moveTo>
                  <a:lnTo>
                    <a:pt x="0" y="129050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319079"/>
                  </a:lnTo>
                  <a:lnTo>
                    <a:pt x="19582" y="1323709"/>
                  </a:lnTo>
                  <a:close/>
                </a:path>
              </a:pathLst>
            </a:custGeom>
            <a:solidFill>
              <a:srgbClr val="188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3000370"/>
              <a:ext cx="12144375" cy="504825"/>
            </a:xfrm>
            <a:custGeom>
              <a:avLst/>
              <a:gdLst/>
              <a:ahLst/>
              <a:cxnLst/>
              <a:rect l="l" t="t" r="r" b="b"/>
              <a:pathLst>
                <a:path w="12144375" h="504825">
                  <a:moveTo>
                    <a:pt x="12144374" y="504824"/>
                  </a:moveTo>
                  <a:lnTo>
                    <a:pt x="0" y="50482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504824"/>
                  </a:lnTo>
                  <a:close/>
                </a:path>
              </a:pathLst>
            </a:custGeom>
            <a:solidFill>
              <a:srgbClr val="E7F2ED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431" y="3124123"/>
              <a:ext cx="185795" cy="247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23990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9"/>
              <a:t>Some</a:t>
            </a:r>
            <a:r>
              <a:rPr dirty="0" spc="-285"/>
              <a:t> </a:t>
            </a:r>
            <a:r>
              <a:rPr dirty="0" spc="-175"/>
              <a:t>QRPs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857371"/>
            <a:ext cx="95249" cy="952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400296"/>
            <a:ext cx="95249" cy="9524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96899" y="987425"/>
            <a:ext cx="12186920" cy="32372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-10" b="1">
                <a:solidFill>
                  <a:srgbClr val="003B49"/>
                </a:solidFill>
                <a:latin typeface="Arial"/>
                <a:cs typeface="Arial"/>
              </a:rPr>
              <a:t>HARKing</a:t>
            </a:r>
            <a:endParaRPr sz="290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2120"/>
              </a:spcBef>
            </a:pPr>
            <a:r>
              <a:rPr dirty="0" sz="2250" spc="-40">
                <a:latin typeface="Arial"/>
                <a:cs typeface="Arial"/>
              </a:rPr>
              <a:t>NOT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40">
                <a:latin typeface="Arial"/>
                <a:cs typeface="Arial"/>
              </a:rPr>
              <a:t>same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exploratory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research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dirty="0" sz="2250" spc="-40">
                <a:latin typeface="Arial"/>
                <a:cs typeface="Arial"/>
              </a:rPr>
              <a:t>NOT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40">
                <a:latin typeface="Arial"/>
                <a:cs typeface="Arial"/>
              </a:rPr>
              <a:t>same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discussing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explanations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for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your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(suprising)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results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Arial"/>
              <a:cs typeface="Arial"/>
            </a:endParaRPr>
          </a:p>
          <a:p>
            <a:pPr marL="450215">
              <a:lnSpc>
                <a:spcPct val="100000"/>
              </a:lnSpc>
            </a:pPr>
            <a:r>
              <a:rPr dirty="0" sz="1550" spc="-10" b="1">
                <a:solidFill>
                  <a:srgbClr val="1C4189"/>
                </a:solidFill>
                <a:latin typeface="Arial"/>
                <a:cs typeface="Arial"/>
              </a:rPr>
              <a:t>Vocabulary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50495" marR="430530">
              <a:lnSpc>
                <a:spcPct val="129000"/>
              </a:lnSpc>
            </a:pPr>
            <a:r>
              <a:rPr dirty="0" sz="1550" spc="-45" b="1">
                <a:solidFill>
                  <a:srgbClr val="1C4189"/>
                </a:solidFill>
                <a:latin typeface="Arial"/>
                <a:cs typeface="Arial"/>
              </a:rPr>
              <a:t>HARKing</a:t>
            </a:r>
            <a:r>
              <a:rPr dirty="0" sz="1550" spc="-45">
                <a:latin typeface="Arial"/>
                <a:cs typeface="Arial"/>
              </a:rPr>
              <a:t>: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Hypothesizing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After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The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Results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are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Known.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Often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involves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collecting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data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without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clear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10">
                <a:latin typeface="Arial"/>
                <a:cs typeface="Arial"/>
              </a:rPr>
              <a:t>a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hypothesis,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deciding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on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10">
                <a:latin typeface="Arial"/>
                <a:cs typeface="Arial"/>
              </a:rPr>
              <a:t>a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hypothesis </a:t>
            </a:r>
            <a:r>
              <a:rPr dirty="0" sz="1550" spc="-65">
                <a:latin typeface="Arial"/>
                <a:cs typeface="Arial"/>
              </a:rPr>
              <a:t>based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on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what’s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significant,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and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then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presenting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that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hypothesis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110">
                <a:latin typeface="Arial"/>
                <a:cs typeface="Arial"/>
              </a:rPr>
              <a:t>as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if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75">
                <a:latin typeface="Arial"/>
                <a:cs typeface="Arial"/>
              </a:rPr>
              <a:t>it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65">
                <a:latin typeface="Arial"/>
                <a:cs typeface="Arial"/>
              </a:rPr>
              <a:t>was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decided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on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90" i="1">
                <a:latin typeface="Arial"/>
                <a:cs typeface="Arial"/>
              </a:rPr>
              <a:t>before</a:t>
            </a:r>
            <a:r>
              <a:rPr dirty="0" sz="1550" spc="-85" i="1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running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any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analyses.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2161540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185"/>
              <a:t>Some</a:t>
            </a:r>
            <a:r>
              <a:rPr dirty="0" sz="3200" spc="-245"/>
              <a:t> </a:t>
            </a:r>
            <a:r>
              <a:rPr dirty="0" sz="3200" spc="-125"/>
              <a:t>QRPs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724020"/>
            <a:ext cx="85725" cy="857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2209795"/>
            <a:ext cx="85725" cy="857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3781420"/>
            <a:ext cx="85725" cy="857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4267195"/>
            <a:ext cx="85725" cy="8571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649" y="5429245"/>
            <a:ext cx="85725" cy="8571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96899" y="938942"/>
            <a:ext cx="11820525" cy="46882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-75" b="1">
                <a:solidFill>
                  <a:srgbClr val="003B49"/>
                </a:solidFill>
                <a:latin typeface="Arial"/>
                <a:cs typeface="Arial"/>
              </a:rPr>
              <a:t>Selective</a:t>
            </a:r>
            <a:r>
              <a:rPr dirty="0" sz="2600" spc="-165" b="1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003B49"/>
                </a:solidFill>
                <a:latin typeface="Arial"/>
                <a:cs typeface="Arial"/>
              </a:rPr>
              <a:t>reporting</a:t>
            </a:r>
            <a:endParaRPr sz="2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980"/>
              </a:spcBef>
            </a:pPr>
            <a:r>
              <a:rPr dirty="0" sz="2000">
                <a:latin typeface="Arial"/>
                <a:cs typeface="Arial"/>
              </a:rPr>
              <a:t>Often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goes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hand-</a:t>
            </a:r>
            <a:r>
              <a:rPr dirty="0" sz="2000">
                <a:latin typeface="Arial"/>
                <a:cs typeface="Arial"/>
              </a:rPr>
              <a:t>in-</a:t>
            </a:r>
            <a:r>
              <a:rPr dirty="0" sz="2000" spc="-55">
                <a:latin typeface="Arial"/>
                <a:cs typeface="Arial"/>
              </a:rPr>
              <a:t>hand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with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HARKing</a:t>
            </a:r>
            <a:endParaRPr sz="2000">
              <a:latin typeface="Arial"/>
              <a:cs typeface="Arial"/>
            </a:endParaRPr>
          </a:p>
          <a:p>
            <a:pPr marL="269240" marR="5080">
              <a:lnSpc>
                <a:spcPct val="128099"/>
              </a:lnSpc>
              <a:spcBef>
                <a:spcPts val="750"/>
              </a:spcBef>
            </a:pPr>
            <a:r>
              <a:rPr dirty="0" sz="2000" spc="-10">
                <a:latin typeface="Arial"/>
                <a:cs typeface="Arial"/>
              </a:rPr>
              <a:t>Collecting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55">
                <a:latin typeface="Arial"/>
                <a:cs typeface="Arial"/>
              </a:rPr>
              <a:t>lot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variables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only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statistically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significant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relationships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(without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making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clear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you’ve</a:t>
            </a:r>
            <a:r>
              <a:rPr dirty="0" sz="2000" spc="-70">
                <a:latin typeface="Arial"/>
                <a:cs typeface="Arial"/>
              </a:rPr>
              <a:t> also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collected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data)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2600" spc="-55" b="1">
                <a:solidFill>
                  <a:srgbClr val="003B49"/>
                </a:solidFill>
                <a:latin typeface="Arial"/>
                <a:cs typeface="Arial"/>
              </a:rPr>
              <a:t>Selective/inaccurate</a:t>
            </a:r>
            <a:r>
              <a:rPr dirty="0" sz="2600" spc="-75" b="1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003B49"/>
                </a:solidFill>
                <a:latin typeface="Arial"/>
                <a:cs typeface="Arial"/>
              </a:rPr>
              <a:t>citing</a:t>
            </a:r>
            <a:endParaRPr sz="2600">
              <a:latin typeface="Arial"/>
              <a:cs typeface="Arial"/>
            </a:endParaRPr>
          </a:p>
          <a:p>
            <a:pPr marL="269240" marR="3771900">
              <a:lnSpc>
                <a:spcPct val="159400"/>
              </a:lnSpc>
              <a:spcBef>
                <a:spcPts val="555"/>
              </a:spcBef>
            </a:pPr>
            <a:r>
              <a:rPr dirty="0" sz="2000" spc="-45">
                <a:latin typeface="Arial"/>
                <a:cs typeface="Arial"/>
              </a:rPr>
              <a:t>Picking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choosing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which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papers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cite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way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fit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narrative </a:t>
            </a:r>
            <a:r>
              <a:rPr dirty="0" sz="2000">
                <a:latin typeface="Arial"/>
                <a:cs typeface="Arial"/>
              </a:rPr>
              <a:t>Citing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papers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specific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when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don’t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2600" spc="-110" b="1">
                <a:solidFill>
                  <a:srgbClr val="003B49"/>
                </a:solidFill>
                <a:latin typeface="Arial"/>
                <a:cs typeface="Arial"/>
              </a:rPr>
              <a:t>Salami</a:t>
            </a:r>
            <a:r>
              <a:rPr dirty="0" sz="2600" spc="-175" b="1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003B49"/>
                </a:solidFill>
                <a:latin typeface="Arial"/>
                <a:cs typeface="Arial"/>
              </a:rPr>
              <a:t>slicing</a:t>
            </a:r>
            <a:endParaRPr sz="2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755"/>
              </a:spcBef>
            </a:pPr>
            <a:r>
              <a:rPr dirty="0" sz="2000" spc="-10">
                <a:latin typeface="Arial"/>
                <a:cs typeface="Arial"/>
              </a:rPr>
              <a:t>Splitting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relevant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analyses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single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dataset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multiple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papers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increase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publication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count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09587" y="1724024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09587" y="2171699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09587" y="2952749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587" y="3400424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9587" y="4181475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9587" y="4619625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09587" y="5067300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09587" y="5514975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09587" y="5962650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09587" y="6743700"/>
            <a:ext cx="12192000" cy="9525"/>
          </a:xfrm>
          <a:custGeom>
            <a:avLst/>
            <a:gdLst/>
            <a:ahLst/>
            <a:cxnLst/>
            <a:rect l="l" t="t" r="r" b="b"/>
            <a:pathLst>
              <a:path w="12192000" h="9525">
                <a:moveTo>
                  <a:pt x="12192000" y="0"/>
                </a:moveTo>
                <a:lnTo>
                  <a:pt x="10220325" y="0"/>
                </a:lnTo>
                <a:lnTo>
                  <a:pt x="0" y="0"/>
                </a:lnTo>
                <a:lnTo>
                  <a:pt x="0" y="9525"/>
                </a:lnTo>
                <a:lnTo>
                  <a:pt x="10220325" y="9525"/>
                </a:lnTo>
                <a:lnTo>
                  <a:pt x="12192000" y="95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20"/>
              <a:t>Do</a:t>
            </a:r>
            <a:r>
              <a:rPr dirty="0" sz="3200" spc="-235"/>
              <a:t> </a:t>
            </a:r>
            <a:r>
              <a:rPr dirty="0" sz="3200" spc="-170"/>
              <a:t>Psychologists</a:t>
            </a:r>
            <a:r>
              <a:rPr dirty="0" sz="3200" spc="-229"/>
              <a:t> </a:t>
            </a:r>
            <a:r>
              <a:rPr dirty="0" sz="3200" spc="-200"/>
              <a:t>Engage</a:t>
            </a:r>
            <a:r>
              <a:rPr dirty="0" sz="3200" spc="-229"/>
              <a:t> </a:t>
            </a:r>
            <a:r>
              <a:rPr dirty="0" sz="3200" spc="-75"/>
              <a:t>in</a:t>
            </a:r>
            <a:r>
              <a:rPr dirty="0" sz="3200" spc="-235"/>
              <a:t> </a:t>
            </a:r>
            <a:r>
              <a:rPr dirty="0" sz="3200" spc="-250"/>
              <a:t>QRPs?</a:t>
            </a:r>
            <a:r>
              <a:rPr dirty="0" sz="3200" spc="-229"/>
              <a:t> </a:t>
            </a:r>
            <a:r>
              <a:rPr dirty="0" sz="3200" spc="-170"/>
              <a:t>(John</a:t>
            </a:r>
            <a:r>
              <a:rPr dirty="0" sz="3200" spc="-229"/>
              <a:t> </a:t>
            </a:r>
            <a:r>
              <a:rPr dirty="0" sz="3200" spc="60"/>
              <a:t>et</a:t>
            </a:r>
            <a:r>
              <a:rPr dirty="0" sz="3200" spc="-229"/>
              <a:t> </a:t>
            </a:r>
            <a:r>
              <a:rPr dirty="0" sz="3200" spc="-100"/>
              <a:t>al.</a:t>
            </a:r>
            <a:r>
              <a:rPr dirty="0" sz="3200" spc="-235"/>
              <a:t> </a:t>
            </a:r>
            <a:r>
              <a:rPr dirty="0" sz="3200" spc="40"/>
              <a:t>2012)</a:t>
            </a:r>
            <a:endParaRPr sz="3200"/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725487" y="996950"/>
            <a:ext cx="56007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 b="1">
                <a:latin typeface="Arial"/>
                <a:cs typeface="Arial"/>
              </a:rPr>
              <a:t>Item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947002" y="972185"/>
            <a:ext cx="1664970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000" spc="-70" b="1">
                <a:latin typeface="Arial"/>
                <a:cs typeface="Arial"/>
              </a:rPr>
              <a:t>Self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100" b="1">
                <a:latin typeface="Arial"/>
                <a:cs typeface="Arial"/>
              </a:rPr>
              <a:t>admission </a:t>
            </a:r>
            <a:r>
              <a:rPr dirty="0" sz="2000" b="1">
                <a:latin typeface="Arial"/>
                <a:cs typeface="Arial"/>
              </a:rPr>
              <a:t>rate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(%)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25487" y="1778000"/>
            <a:ext cx="550735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40">
                <a:latin typeface="Arial"/>
                <a:cs typeface="Arial"/>
              </a:rPr>
              <a:t>Failing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all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study’s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dependent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measures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947002" y="1778000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63.4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5487" y="2200910"/>
            <a:ext cx="9100185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000" spc="-25">
                <a:latin typeface="Arial"/>
                <a:cs typeface="Arial"/>
              </a:rPr>
              <a:t>Deciding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collect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data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looking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05">
                <a:latin typeface="Arial"/>
                <a:cs typeface="Arial"/>
              </a:rPr>
              <a:t> see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results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were </a:t>
            </a:r>
            <a:r>
              <a:rPr dirty="0" sz="2000" spc="-10">
                <a:latin typeface="Arial"/>
                <a:cs typeface="Arial"/>
              </a:rPr>
              <a:t>significant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947002" y="2225675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55.9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5487" y="3006725"/>
            <a:ext cx="45332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40">
                <a:latin typeface="Arial"/>
                <a:cs typeface="Arial"/>
              </a:rPr>
              <a:t>Failing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all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study’s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947002" y="3006725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27.7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5487" y="3429634"/>
            <a:ext cx="9460865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000" spc="-45">
                <a:latin typeface="Arial"/>
                <a:cs typeface="Arial"/>
              </a:rPr>
              <a:t>Stopping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collecting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data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earlier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than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planned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because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one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found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one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had </a:t>
            </a:r>
            <a:r>
              <a:rPr dirty="0" sz="2000" spc="-55">
                <a:latin typeface="Arial"/>
                <a:cs typeface="Arial"/>
              </a:rPr>
              <a:t>been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looking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947002" y="3454400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16.6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25487" y="4235450"/>
            <a:ext cx="824039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45">
                <a:latin typeface="Arial"/>
                <a:cs typeface="Arial"/>
              </a:rPr>
              <a:t>“Rounding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60">
                <a:latin typeface="Arial"/>
                <a:cs typeface="Arial"/>
              </a:rPr>
              <a:t>off”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value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(e.g.,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value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.054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is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less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than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.05)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947002" y="4235450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22.2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25487" y="4683125"/>
            <a:ext cx="465201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45">
                <a:latin typeface="Arial"/>
                <a:cs typeface="Arial"/>
              </a:rPr>
              <a:t>Selectively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studies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“worked”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947002" y="4683125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45.8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25487" y="5130800"/>
            <a:ext cx="931989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Arial"/>
                <a:cs typeface="Arial"/>
              </a:rPr>
              <a:t>Deciding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exclude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data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looking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impact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doing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so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947002" y="5130800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38.2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25487" y="5578475"/>
            <a:ext cx="785622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Reporting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an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unexpected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finding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having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been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predicted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947002" y="5578475"/>
            <a:ext cx="5238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0">
                <a:latin typeface="Arial"/>
                <a:cs typeface="Arial"/>
              </a:rPr>
              <a:t>27.0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25487" y="5991859"/>
            <a:ext cx="9503410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000" spc="-35">
                <a:latin typeface="Arial"/>
                <a:cs typeface="Arial"/>
              </a:rPr>
              <a:t>Claiming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results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unaffected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by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demographic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variables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(e.g.,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gender)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when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one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actually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unsure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(or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knows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do)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947002" y="6016624"/>
            <a:ext cx="37465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Arial"/>
                <a:cs typeface="Arial"/>
              </a:rPr>
              <a:t>3.0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25487" y="6797675"/>
            <a:ext cx="160083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latin typeface="Arial"/>
                <a:cs typeface="Arial"/>
              </a:rPr>
              <a:t>Falsifying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947002" y="6797675"/>
            <a:ext cx="37465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Arial"/>
                <a:cs typeface="Arial"/>
              </a:rPr>
              <a:t>0.6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09599" y="1622964"/>
          <a:ext cx="12268200" cy="4425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4805"/>
                <a:gridCol w="1686560"/>
              </a:tblGrid>
              <a:tr h="791210">
                <a:tc>
                  <a:txBody>
                    <a:bodyPr/>
                    <a:lstStyle/>
                    <a:p>
                      <a:pPr marL="142875">
                        <a:lnSpc>
                          <a:spcPts val="2670"/>
                        </a:lnSpc>
                      </a:pPr>
                      <a:r>
                        <a:rPr dirty="0" sz="2250" spc="-10" b="1">
                          <a:latin typeface="Arial"/>
                          <a:cs typeface="Arial"/>
                        </a:rPr>
                        <a:t>Statement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255">
                        <a:lnSpc>
                          <a:spcPts val="2670"/>
                        </a:lnSpc>
                      </a:pPr>
                      <a:r>
                        <a:rPr dirty="0" sz="2250" spc="-10" b="1">
                          <a:latin typeface="Arial"/>
                          <a:cs typeface="Arial"/>
                        </a:rPr>
                        <a:t>Percent</a:t>
                      </a:r>
                      <a:endParaRPr sz="2250">
                        <a:latin typeface="Arial"/>
                        <a:cs typeface="Arial"/>
                      </a:endParaRPr>
                    </a:p>
                    <a:p>
                      <a:pPr algn="r" marR="1352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2250" spc="-10" b="1">
                          <a:latin typeface="Arial"/>
                          <a:cs typeface="Arial"/>
                        </a:rPr>
                        <a:t>agree: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65"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225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90">
                          <a:latin typeface="Arial"/>
                          <a:cs typeface="Arial"/>
                        </a:rPr>
                        <a:t>someone</a:t>
                      </a:r>
                      <a:r>
                        <a:rPr dirty="0" sz="225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90"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5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225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scientific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0">
                          <a:latin typeface="Arial"/>
                          <a:cs typeface="Arial"/>
                        </a:rPr>
                        <a:t>work,</a:t>
                      </a:r>
                      <a:r>
                        <a:rPr dirty="0" sz="225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they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0">
                          <a:latin typeface="Arial"/>
                          <a:cs typeface="Arial"/>
                        </a:rPr>
                        <a:t>produce</a:t>
                      </a:r>
                      <a:r>
                        <a:rPr dirty="0" sz="225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significant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results.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8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20">
                          <a:latin typeface="Arial"/>
                          <a:cs typeface="Arial"/>
                        </a:rPr>
                        <a:t>7.98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0">
                          <a:latin typeface="Arial"/>
                          <a:cs typeface="Arial"/>
                        </a:rPr>
                        <a:t>believe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null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effects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5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55">
                          <a:latin typeface="Arial"/>
                          <a:cs typeface="Arial"/>
                        </a:rPr>
                        <a:t>generally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5">
                          <a:latin typeface="Arial"/>
                          <a:cs typeface="Arial"/>
                        </a:rPr>
                        <a:t>caused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5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0">
                          <a:latin typeface="Arial"/>
                          <a:cs typeface="Arial"/>
                        </a:rPr>
                        <a:t>sloppy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5">
                          <a:latin typeface="Arial"/>
                          <a:cs typeface="Arial"/>
                        </a:rPr>
                        <a:t>experimental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work.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8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20">
                          <a:latin typeface="Arial"/>
                          <a:cs typeface="Arial"/>
                        </a:rPr>
                        <a:t>1.60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7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null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effect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tells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10">
                          <a:latin typeface="Arial"/>
                          <a:cs typeface="Arial"/>
                        </a:rPr>
                        <a:t>me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did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5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225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work.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8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20">
                          <a:latin typeface="Arial"/>
                          <a:cs typeface="Arial"/>
                        </a:rPr>
                        <a:t>1.60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66140">
                <a:tc>
                  <a:txBody>
                    <a:bodyPr/>
                    <a:lstStyle/>
                    <a:p>
                      <a:pPr marL="142875" marR="751840">
                        <a:lnSpc>
                          <a:spcPct val="108300"/>
                        </a:lnSpc>
                        <a:spcBef>
                          <a:spcPts val="335"/>
                        </a:spcBef>
                      </a:pPr>
                      <a:r>
                        <a:rPr dirty="0" sz="225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0">
                          <a:latin typeface="Arial"/>
                          <a:cs typeface="Arial"/>
                        </a:rPr>
                        <a:t>positive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5">
                          <a:latin typeface="Arial"/>
                          <a:cs typeface="Arial"/>
                        </a:rPr>
                        <a:t>feedback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5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85">
                          <a:latin typeface="Arial"/>
                          <a:cs typeface="Arial"/>
                        </a:rPr>
                        <a:t>my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work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80">
                          <a:latin typeface="Arial"/>
                          <a:cs typeface="Arial"/>
                        </a:rPr>
                        <a:t>depends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5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whether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85">
                          <a:latin typeface="Arial"/>
                          <a:cs typeface="Arial"/>
                        </a:rPr>
                        <a:t>my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results</a:t>
                      </a:r>
                      <a:r>
                        <a:rPr dirty="0" sz="225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significant.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2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10">
                          <a:latin typeface="Arial"/>
                          <a:cs typeface="Arial"/>
                        </a:rPr>
                        <a:t>22.34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65"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85">
                          <a:latin typeface="Arial"/>
                          <a:cs typeface="Arial"/>
                        </a:rPr>
                        <a:t>my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50">
                          <a:latin typeface="Arial"/>
                          <a:cs typeface="Arial"/>
                        </a:rPr>
                        <a:t>thesis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90"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0">
                          <a:latin typeface="Arial"/>
                          <a:cs typeface="Arial"/>
                        </a:rPr>
                        <a:t>produce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significant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5">
                          <a:latin typeface="Arial"/>
                          <a:cs typeface="Arial"/>
                        </a:rPr>
                        <a:t>results,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0">
                          <a:latin typeface="Arial"/>
                          <a:cs typeface="Arial"/>
                        </a:rPr>
                        <a:t>negative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feedback.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2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10">
                          <a:latin typeface="Arial"/>
                          <a:cs typeface="Arial"/>
                        </a:rPr>
                        <a:t>25.00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9305">
                <a:tc>
                  <a:txBody>
                    <a:bodyPr/>
                    <a:lstStyle/>
                    <a:p>
                      <a:pPr marL="142875" marR="539115">
                        <a:lnSpc>
                          <a:spcPct val="108300"/>
                        </a:lnSpc>
                        <a:spcBef>
                          <a:spcPts val="315"/>
                        </a:spcBef>
                      </a:pPr>
                      <a:r>
                        <a:rPr dirty="0" sz="22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>
                          <a:latin typeface="Arial"/>
                          <a:cs typeface="Arial"/>
                        </a:rPr>
                        <a:t>think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85">
                          <a:latin typeface="Arial"/>
                          <a:cs typeface="Arial"/>
                        </a:rPr>
                        <a:t>my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supervisor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90">
                          <a:latin typeface="Arial"/>
                          <a:cs typeface="Arial"/>
                        </a:rPr>
                        <a:t>gives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0">
                          <a:latin typeface="Arial"/>
                          <a:cs typeface="Arial"/>
                        </a:rPr>
                        <a:t>positive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65">
                          <a:latin typeface="Arial"/>
                          <a:cs typeface="Arial"/>
                        </a:rPr>
                        <a:t>feedback</a:t>
                      </a:r>
                      <a:r>
                        <a:rPr dirty="0" sz="22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45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significant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results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5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22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20">
                          <a:latin typeface="Arial"/>
                          <a:cs typeface="Arial"/>
                        </a:rPr>
                        <a:t>non- </a:t>
                      </a:r>
                      <a:r>
                        <a:rPr dirty="0" sz="2250" spc="-35">
                          <a:latin typeface="Arial"/>
                          <a:cs typeface="Arial"/>
                        </a:rPr>
                        <a:t>significant</a:t>
                      </a:r>
                      <a:r>
                        <a:rPr dirty="0" sz="225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50" spc="-10">
                          <a:latin typeface="Arial"/>
                          <a:cs typeface="Arial"/>
                        </a:rPr>
                        <a:t>ones.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352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2250" spc="-10">
                          <a:latin typeface="Arial"/>
                          <a:cs typeface="Arial"/>
                        </a:rPr>
                        <a:t>22.87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There</a:t>
            </a:r>
            <a:r>
              <a:rPr dirty="0" spc="-290"/>
              <a:t> </a:t>
            </a:r>
            <a:r>
              <a:rPr dirty="0" spc="-245"/>
              <a:t>is</a:t>
            </a:r>
            <a:r>
              <a:rPr dirty="0" spc="-285"/>
              <a:t> </a:t>
            </a:r>
            <a:r>
              <a:rPr dirty="0" spc="-25"/>
              <a:t>yet</a:t>
            </a:r>
            <a:r>
              <a:rPr dirty="0" spc="-285"/>
              <a:t> </a:t>
            </a:r>
            <a:r>
              <a:rPr dirty="0" spc="-305"/>
              <a:t>hope…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6899" y="1035050"/>
            <a:ext cx="784352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5">
                <a:latin typeface="Arial"/>
                <a:cs typeface="Arial"/>
              </a:rPr>
              <a:t>PhD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Researchers’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beliefs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about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null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results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(Pownall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et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30">
                <a:latin typeface="Arial"/>
                <a:cs typeface="Arial"/>
              </a:rPr>
              <a:t>al.,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2023):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The</a:t>
            </a:r>
            <a:r>
              <a:rPr dirty="0" spc="-295"/>
              <a:t> </a:t>
            </a:r>
            <a:r>
              <a:rPr dirty="0" spc="-20"/>
              <a:t>future</a:t>
            </a:r>
            <a:r>
              <a:rPr dirty="0" spc="-290"/>
              <a:t> </a:t>
            </a:r>
            <a:r>
              <a:rPr dirty="0" spc="-55"/>
              <a:t>of</a:t>
            </a:r>
            <a:r>
              <a:rPr dirty="0" spc="-290"/>
              <a:t> </a:t>
            </a:r>
            <a:r>
              <a:rPr dirty="0" spc="-325"/>
              <a:t>QRPs?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847844"/>
            <a:ext cx="95249" cy="9524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390769"/>
            <a:ext cx="95249" cy="952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933694"/>
            <a:ext cx="95249" cy="952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3476619"/>
            <a:ext cx="95249" cy="952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4019544"/>
            <a:ext cx="95249" cy="952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96899" y="1035050"/>
            <a:ext cx="8288020" cy="319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35" b="1">
                <a:solidFill>
                  <a:srgbClr val="1C4189"/>
                </a:solidFill>
                <a:latin typeface="Arial"/>
                <a:cs typeface="Arial"/>
              </a:rPr>
              <a:t>Potential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14" b="1">
                <a:solidFill>
                  <a:srgbClr val="1C4189"/>
                </a:solidFill>
                <a:latin typeface="Arial"/>
                <a:cs typeface="Arial"/>
              </a:rPr>
              <a:t>risks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5" b="1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1C4189"/>
                </a:solidFill>
                <a:latin typeface="Arial"/>
                <a:cs typeface="Arial"/>
              </a:rPr>
              <a:t>AI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for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0" b="1">
                <a:solidFill>
                  <a:srgbClr val="1C4189"/>
                </a:solidFill>
                <a:latin typeface="Arial"/>
                <a:cs typeface="Arial"/>
              </a:rPr>
              <a:t>integrity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(</a:t>
            </a:r>
            <a:r>
              <a:rPr dirty="0" sz="2250" spc="-80">
                <a:solidFill>
                  <a:srgbClr val="003B49"/>
                </a:solidFill>
                <a:latin typeface="Arial"/>
                <a:cs typeface="Arial"/>
              </a:rPr>
              <a:t>Chen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</a:rPr>
              <a:t>et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110">
                <a:solidFill>
                  <a:srgbClr val="003B49"/>
                </a:solidFill>
                <a:latin typeface="Arial"/>
                <a:cs typeface="Arial"/>
              </a:rPr>
              <a:t>al.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</a:rPr>
              <a:t>2024</a:t>
            </a:r>
            <a:r>
              <a:rPr dirty="0" sz="2250" spc="-10">
                <a:latin typeface="Arial"/>
                <a:cs typeface="Arial"/>
              </a:rPr>
              <a:t>):</a:t>
            </a:r>
            <a:endParaRPr sz="2250">
              <a:latin typeface="Arial"/>
              <a:cs typeface="Arial"/>
            </a:endParaRPr>
          </a:p>
          <a:p>
            <a:pPr marL="297815" marR="3169285">
              <a:lnSpc>
                <a:spcPct val="158300"/>
              </a:lnSpc>
              <a:spcBef>
                <a:spcPts val="900"/>
              </a:spcBef>
            </a:pPr>
            <a:r>
              <a:rPr dirty="0" sz="2250" spc="-35">
                <a:latin typeface="Arial"/>
                <a:cs typeface="Arial"/>
              </a:rPr>
              <a:t>Generation</a:t>
            </a:r>
            <a:r>
              <a:rPr dirty="0" sz="2250" spc="-8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fictitious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clinical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trial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data </a:t>
            </a:r>
            <a:r>
              <a:rPr dirty="0" sz="2250" spc="-25">
                <a:latin typeface="Arial"/>
                <a:cs typeface="Arial"/>
              </a:rPr>
              <a:t>Data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fabrication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falsification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dirty="0" sz="2250" spc="-10">
                <a:latin typeface="Arial"/>
                <a:cs typeface="Arial"/>
              </a:rPr>
              <a:t>Inappropriate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application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statistical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models</a:t>
            </a:r>
            <a:endParaRPr sz="2250">
              <a:latin typeface="Arial"/>
              <a:cs typeface="Arial"/>
            </a:endParaRPr>
          </a:p>
          <a:p>
            <a:pPr marL="297815" marR="5080">
              <a:lnSpc>
                <a:spcPct val="158300"/>
              </a:lnSpc>
            </a:pPr>
            <a:r>
              <a:rPr dirty="0" sz="2250" spc="-10">
                <a:latin typeface="Arial"/>
                <a:cs typeface="Arial"/>
              </a:rPr>
              <a:t>AI-</a:t>
            </a:r>
            <a:r>
              <a:rPr dirty="0" sz="2250" spc="-80">
                <a:latin typeface="Arial"/>
                <a:cs typeface="Arial"/>
              </a:rPr>
              <a:t>assisted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0">
                <a:latin typeface="Arial"/>
                <a:cs typeface="Arial"/>
              </a:rPr>
              <a:t>academic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plagiarism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automatic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content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generation </a:t>
            </a:r>
            <a:r>
              <a:rPr dirty="0" sz="2250" spc="-105">
                <a:latin typeface="Arial"/>
                <a:cs typeface="Arial"/>
              </a:rPr>
              <a:t>Lack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transparency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disclosure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5238750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1"/>
                </a:moveTo>
                <a:lnTo>
                  <a:pt x="0" y="5056"/>
                </a:lnTo>
                <a:lnTo>
                  <a:pt x="4193" y="2788"/>
                </a:lnTo>
                <a:lnTo>
                  <a:pt x="11217" y="695"/>
                </a:lnTo>
                <a:lnTo>
                  <a:pt x="18802" y="0"/>
                </a:lnTo>
                <a:lnTo>
                  <a:pt x="12134635" y="0"/>
                </a:lnTo>
                <a:lnTo>
                  <a:pt x="12142220" y="695"/>
                </a:lnTo>
                <a:lnTo>
                  <a:pt x="12149244" y="2788"/>
                </a:lnTo>
                <a:lnTo>
                  <a:pt x="12155691" y="6275"/>
                </a:lnTo>
                <a:lnTo>
                  <a:pt x="12159595" y="9523"/>
                </a:lnTo>
                <a:lnTo>
                  <a:pt x="18819" y="9523"/>
                </a:lnTo>
                <a:lnTo>
                  <a:pt x="18819" y="9761"/>
                </a:lnTo>
                <a:close/>
              </a:path>
              <a:path w="12162155" h="18414">
                <a:moveTo>
                  <a:pt x="12155300" y="18369"/>
                </a:moveTo>
                <a:lnTo>
                  <a:pt x="12149244" y="12313"/>
                </a:lnTo>
                <a:lnTo>
                  <a:pt x="12142508" y="9523"/>
                </a:lnTo>
                <a:lnTo>
                  <a:pt x="12159595" y="9523"/>
                </a:lnTo>
                <a:lnTo>
                  <a:pt x="12161560" y="11157"/>
                </a:lnTo>
                <a:lnTo>
                  <a:pt x="12161992" y="11677"/>
                </a:lnTo>
                <a:lnTo>
                  <a:pt x="12155300" y="1836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5243638"/>
            <a:ext cx="12192000" cy="462280"/>
            <a:chOff x="609599" y="5243638"/>
            <a:chExt cx="12192000" cy="462280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5249913"/>
              <a:ext cx="12172950" cy="455930"/>
            </a:xfrm>
            <a:custGeom>
              <a:avLst/>
              <a:gdLst/>
              <a:ahLst/>
              <a:cxnLst/>
              <a:rect l="l" t="t" r="r" b="b"/>
              <a:pathLst>
                <a:path w="12172950" h="455929">
                  <a:moveTo>
                    <a:pt x="12161990" y="443890"/>
                  </a:moveTo>
                  <a:lnTo>
                    <a:pt x="12155297" y="437197"/>
                  </a:lnTo>
                  <a:lnTo>
                    <a:pt x="12149239" y="443255"/>
                  </a:lnTo>
                  <a:lnTo>
                    <a:pt x="12142508" y="446036"/>
                  </a:lnTo>
                  <a:lnTo>
                    <a:pt x="18808" y="446036"/>
                  </a:lnTo>
                  <a:lnTo>
                    <a:pt x="18808" y="445808"/>
                  </a:lnTo>
                  <a:lnTo>
                    <a:pt x="0" y="450507"/>
                  </a:lnTo>
                  <a:lnTo>
                    <a:pt x="4191" y="452780"/>
                  </a:lnTo>
                  <a:lnTo>
                    <a:pt x="11214" y="454863"/>
                  </a:lnTo>
                  <a:lnTo>
                    <a:pt x="18808" y="455561"/>
                  </a:lnTo>
                  <a:lnTo>
                    <a:pt x="12134609" y="455561"/>
                  </a:lnTo>
                  <a:lnTo>
                    <a:pt x="12142216" y="454863"/>
                  </a:lnTo>
                  <a:lnTo>
                    <a:pt x="12149239" y="452780"/>
                  </a:lnTo>
                  <a:lnTo>
                    <a:pt x="12155691" y="449287"/>
                  </a:lnTo>
                  <a:lnTo>
                    <a:pt x="12159590" y="446036"/>
                  </a:lnTo>
                  <a:lnTo>
                    <a:pt x="12161558" y="444411"/>
                  </a:lnTo>
                  <a:lnTo>
                    <a:pt x="12161990" y="443890"/>
                  </a:lnTo>
                  <a:close/>
                </a:path>
                <a:path w="12172950" h="455929">
                  <a:moveTo>
                    <a:pt x="12172709" y="0"/>
                  </a:moveTo>
                  <a:lnTo>
                    <a:pt x="12163184" y="0"/>
                  </a:lnTo>
                  <a:lnTo>
                    <a:pt x="12163184" y="444411"/>
                  </a:lnTo>
                  <a:lnTo>
                    <a:pt x="12172709" y="444411"/>
                  </a:lnTo>
                  <a:lnTo>
                    <a:pt x="12172709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5243638"/>
              <a:ext cx="38100" cy="457200"/>
            </a:xfrm>
            <a:custGeom>
              <a:avLst/>
              <a:gdLst/>
              <a:ahLst/>
              <a:cxnLst/>
              <a:rect l="l" t="t" r="r" b="b"/>
              <a:pathLst>
                <a:path w="38100" h="457200">
                  <a:moveTo>
                    <a:pt x="19582" y="456934"/>
                  </a:moveTo>
                  <a:lnTo>
                    <a:pt x="0" y="423729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452304"/>
                  </a:lnTo>
                  <a:lnTo>
                    <a:pt x="19582" y="456934"/>
                  </a:lnTo>
                  <a:close/>
                </a:path>
              </a:pathLst>
            </a:custGeom>
            <a:solidFill>
              <a:srgbClr val="0D6E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5248269"/>
              <a:ext cx="12144375" cy="447675"/>
            </a:xfrm>
            <a:custGeom>
              <a:avLst/>
              <a:gdLst/>
              <a:ahLst/>
              <a:cxnLst/>
              <a:rect l="l" t="t" r="r" b="b"/>
              <a:pathLst>
                <a:path w="12144375" h="447675">
                  <a:moveTo>
                    <a:pt x="12144374" y="447674"/>
                  </a:moveTo>
                  <a:lnTo>
                    <a:pt x="0" y="44767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447674"/>
                  </a:lnTo>
                  <a:close/>
                </a:path>
              </a:pathLst>
            </a:custGeom>
            <a:solidFill>
              <a:srgbClr val="E7F1FF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24" y="5353049"/>
              <a:ext cx="228599" cy="2286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4021454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/>
              <a:t>Why</a:t>
            </a:r>
            <a:r>
              <a:rPr dirty="0" sz="3200" spc="-204"/>
              <a:t> </a:t>
            </a:r>
            <a:r>
              <a:rPr dirty="0" sz="3200" spc="-150"/>
              <a:t>should</a:t>
            </a:r>
            <a:r>
              <a:rPr dirty="0" sz="3200" spc="-200"/>
              <a:t> </a:t>
            </a:r>
            <a:r>
              <a:rPr dirty="0" sz="3200" spc="-120"/>
              <a:t>you</a:t>
            </a:r>
            <a:r>
              <a:rPr dirty="0" sz="3200" spc="-200"/>
              <a:t> </a:t>
            </a:r>
            <a:r>
              <a:rPr dirty="0" sz="3200" spc="-160"/>
              <a:t>care?</a:t>
            </a:r>
            <a:endParaRPr sz="3200"/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704969"/>
            <a:ext cx="85725" cy="8571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190744"/>
            <a:ext cx="85725" cy="8571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2686044"/>
            <a:ext cx="85725" cy="8571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96899" y="968375"/>
            <a:ext cx="12195175" cy="4614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 b="1">
                <a:solidFill>
                  <a:srgbClr val="1C4189"/>
                </a:solidFill>
                <a:latin typeface="Arial"/>
                <a:cs typeface="Arial"/>
              </a:rPr>
              <a:t>YOU</a:t>
            </a:r>
            <a:r>
              <a:rPr dirty="0" sz="200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future</a:t>
            </a:r>
            <a:endParaRPr sz="2000">
              <a:latin typeface="Arial"/>
              <a:cs typeface="Arial"/>
            </a:endParaRPr>
          </a:p>
          <a:p>
            <a:pPr marL="269240" marR="8138795">
              <a:lnSpc>
                <a:spcPct val="159400"/>
              </a:lnSpc>
              <a:spcBef>
                <a:spcPts val="900"/>
              </a:spcBef>
            </a:pPr>
            <a:r>
              <a:rPr dirty="0" sz="2000" spc="-30">
                <a:latin typeface="Arial"/>
                <a:cs typeface="Arial"/>
              </a:rPr>
              <a:t>researchers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(academic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55">
                <a:latin typeface="Arial"/>
                <a:cs typeface="Arial"/>
              </a:rPr>
              <a:t>or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industry) practitioners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500"/>
              </a:spcBef>
            </a:pPr>
            <a:r>
              <a:rPr dirty="0" sz="2000" spc="-10">
                <a:latin typeface="Arial"/>
                <a:cs typeface="Arial"/>
              </a:rPr>
              <a:t>educators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Arial"/>
                <a:cs typeface="Arial"/>
              </a:rPr>
              <a:t>Understanding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how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research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(and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how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environment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can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affects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research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process)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allows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 marL="269240" marR="92710" indent="-250190">
              <a:lnSpc>
                <a:spcPct val="112500"/>
              </a:lnSpc>
              <a:spcBef>
                <a:spcPts val="1875"/>
              </a:spcBef>
              <a:buAutoNum type="arabicPeriod"/>
              <a:tabLst>
                <a:tab pos="269240" algn="l"/>
              </a:tabLst>
            </a:pPr>
            <a:r>
              <a:rPr dirty="0" sz="2000" spc="-65">
                <a:latin typeface="Arial"/>
                <a:cs typeface="Arial"/>
              </a:rPr>
              <a:t>Be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critical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when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you’re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reading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about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research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fall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every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“Psychology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says”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55">
                <a:latin typeface="Arial"/>
                <a:cs typeface="Arial"/>
              </a:rPr>
              <a:t>or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“Science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says”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click-</a:t>
            </a:r>
            <a:r>
              <a:rPr dirty="0" sz="2000" spc="-20">
                <a:latin typeface="Arial"/>
                <a:cs typeface="Arial"/>
              </a:rPr>
              <a:t>bait </a:t>
            </a:r>
            <a:r>
              <a:rPr dirty="0" sz="2000" spc="-25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69240" indent="-249554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269240" algn="l"/>
              </a:tabLst>
            </a:pPr>
            <a:r>
              <a:rPr dirty="0" sz="2000" spc="-35">
                <a:latin typeface="Arial"/>
                <a:cs typeface="Arial"/>
              </a:rPr>
              <a:t>Make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science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better!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410209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1C4189"/>
                </a:solidFill>
                <a:latin typeface="Arial"/>
                <a:cs typeface="Arial"/>
              </a:rPr>
              <a:t>How</a:t>
            </a:r>
            <a:r>
              <a:rPr dirty="0" sz="1400" spc="-10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75" b="1">
                <a:solidFill>
                  <a:srgbClr val="1C4189"/>
                </a:solidFill>
                <a:latin typeface="Arial"/>
                <a:cs typeface="Arial"/>
              </a:rPr>
              <a:t>can</a:t>
            </a:r>
            <a:r>
              <a:rPr dirty="0" sz="1400" spc="-9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C4189"/>
                </a:solidFill>
                <a:latin typeface="Arial"/>
                <a:cs typeface="Arial"/>
              </a:rPr>
              <a:t>we</a:t>
            </a:r>
            <a:r>
              <a:rPr dirty="0" sz="1400" spc="-9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1C4189"/>
                </a:solidFill>
                <a:latin typeface="Arial"/>
                <a:cs typeface="Arial"/>
              </a:rPr>
              <a:t>make</a:t>
            </a:r>
            <a:r>
              <a:rPr dirty="0" sz="1400" spc="-10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75" b="1">
                <a:solidFill>
                  <a:srgbClr val="1C4189"/>
                </a:solidFill>
                <a:latin typeface="Arial"/>
                <a:cs typeface="Arial"/>
              </a:rPr>
              <a:t>science</a:t>
            </a:r>
            <a:r>
              <a:rPr dirty="0" sz="1400" spc="-9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C4189"/>
                </a:solidFill>
                <a:latin typeface="Arial"/>
                <a:cs typeface="Arial"/>
              </a:rPr>
              <a:t>better?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9876155" cy="8826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45"/>
              <a:t>Part</a:t>
            </a:r>
            <a:r>
              <a:rPr dirty="0" sz="5600" spc="-450"/>
              <a:t> </a:t>
            </a:r>
            <a:r>
              <a:rPr dirty="0" sz="5600" spc="-130"/>
              <a:t>1:</a:t>
            </a:r>
            <a:r>
              <a:rPr dirty="0" sz="5600" spc="-450"/>
              <a:t> </a:t>
            </a:r>
            <a:r>
              <a:rPr dirty="0" sz="5600"/>
              <a:t>How</a:t>
            </a:r>
            <a:r>
              <a:rPr dirty="0" sz="5600" spc="-450"/>
              <a:t> </a:t>
            </a:r>
            <a:r>
              <a:rPr dirty="0" sz="5600" spc="-300"/>
              <a:t>science</a:t>
            </a:r>
            <a:r>
              <a:rPr dirty="0" sz="5600" spc="-450"/>
              <a:t> </a:t>
            </a:r>
            <a:r>
              <a:rPr dirty="0" sz="5600" spc="-160"/>
              <a:t>got</a:t>
            </a:r>
            <a:r>
              <a:rPr dirty="0" sz="5600" spc="-450"/>
              <a:t> </a:t>
            </a:r>
            <a:r>
              <a:rPr dirty="0" sz="5600" spc="-95"/>
              <a:t>broken</a:t>
            </a:r>
            <a:endParaRPr sz="5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2892425"/>
            <a:ext cx="11030585" cy="1739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dirty="0" sz="5600" spc="-45"/>
              <a:t>Part</a:t>
            </a:r>
            <a:r>
              <a:rPr dirty="0" sz="5600" spc="-440"/>
              <a:t> </a:t>
            </a:r>
            <a:r>
              <a:rPr dirty="0" sz="5600" spc="-130"/>
              <a:t>2:</a:t>
            </a:r>
            <a:r>
              <a:rPr dirty="0" sz="5600" spc="-440"/>
              <a:t> </a:t>
            </a:r>
            <a:r>
              <a:rPr dirty="0" sz="5600" spc="-215"/>
              <a:t>From</a:t>
            </a:r>
            <a:r>
              <a:rPr dirty="0" sz="5600" spc="-440"/>
              <a:t> </a:t>
            </a:r>
            <a:r>
              <a:rPr dirty="0" sz="5600" spc="-200"/>
              <a:t>“Replication</a:t>
            </a:r>
            <a:r>
              <a:rPr dirty="0" sz="5600" spc="-440"/>
              <a:t> </a:t>
            </a:r>
            <a:r>
              <a:rPr dirty="0" sz="5600" spc="-325"/>
              <a:t>Crisis”</a:t>
            </a:r>
            <a:r>
              <a:rPr dirty="0" sz="5600" spc="-440"/>
              <a:t> </a:t>
            </a:r>
            <a:r>
              <a:rPr dirty="0" sz="5600" spc="-25"/>
              <a:t>to </a:t>
            </a:r>
            <a:r>
              <a:rPr dirty="0" sz="5600" spc="-130"/>
              <a:t>“Credibility</a:t>
            </a:r>
            <a:r>
              <a:rPr dirty="0" sz="5600" spc="-370"/>
              <a:t> </a:t>
            </a:r>
            <a:r>
              <a:rPr dirty="0" sz="5600" spc="-114"/>
              <a:t>Revolution”</a:t>
            </a:r>
            <a:endParaRPr sz="5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The</a:t>
            </a:r>
            <a:r>
              <a:rPr dirty="0" spc="-275"/>
              <a:t> </a:t>
            </a:r>
            <a:r>
              <a:rPr dirty="0" spc="-60"/>
              <a:t>Credibility</a:t>
            </a:r>
            <a:r>
              <a:rPr dirty="0" spc="-270"/>
              <a:t> </a:t>
            </a:r>
            <a:r>
              <a:rPr dirty="0" spc="-85"/>
              <a:t>Revolution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174" y="1933569"/>
            <a:ext cx="95250" cy="9524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4174" y="3533769"/>
            <a:ext cx="95250" cy="952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174" y="4391018"/>
            <a:ext cx="95250" cy="9524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 b="1">
                <a:solidFill>
                  <a:srgbClr val="1C4189"/>
                </a:solidFill>
                <a:latin typeface="Arial"/>
                <a:cs typeface="Arial"/>
              </a:rPr>
              <a:t>Simine</a:t>
            </a:r>
            <a:r>
              <a:rPr dirty="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pc="-45" b="1">
                <a:solidFill>
                  <a:srgbClr val="1C4189"/>
                </a:solidFill>
                <a:latin typeface="Arial"/>
                <a:cs typeface="Arial"/>
              </a:rPr>
              <a:t>Vazire</a:t>
            </a:r>
            <a:r>
              <a:rPr dirty="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pc="-10"/>
              <a:t>(University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-10"/>
              <a:t>Melbourne)</a:t>
            </a:r>
          </a:p>
          <a:p>
            <a:pPr marL="228600" marR="123825">
              <a:lnSpc>
                <a:spcPct val="108300"/>
              </a:lnSpc>
              <a:spcBef>
                <a:spcPts val="2025"/>
              </a:spcBef>
            </a:pPr>
            <a:r>
              <a:rPr dirty="0" spc="-45"/>
              <a:t>Coined</a:t>
            </a:r>
            <a:r>
              <a:rPr dirty="0" spc="-114"/>
              <a:t> </a:t>
            </a:r>
            <a:r>
              <a:rPr dirty="0"/>
              <a:t>the</a:t>
            </a:r>
            <a:r>
              <a:rPr dirty="0" spc="-110"/>
              <a:t> </a:t>
            </a:r>
            <a:r>
              <a:rPr dirty="0"/>
              <a:t>term</a:t>
            </a:r>
            <a:r>
              <a:rPr dirty="0" spc="-110"/>
              <a:t> </a:t>
            </a:r>
            <a:r>
              <a:rPr dirty="0"/>
              <a:t>“Credibility</a:t>
            </a:r>
            <a:r>
              <a:rPr dirty="0" spc="-110"/>
              <a:t> </a:t>
            </a:r>
            <a:r>
              <a:rPr dirty="0" spc="-45"/>
              <a:t>Revolution”</a:t>
            </a:r>
            <a:r>
              <a:rPr dirty="0" spc="-110"/>
              <a:t> </a:t>
            </a:r>
            <a:r>
              <a:rPr dirty="0" spc="40"/>
              <a:t>to </a:t>
            </a:r>
            <a:r>
              <a:rPr dirty="0" spc="-55"/>
              <a:t>describe</a:t>
            </a:r>
            <a:r>
              <a:rPr dirty="0" spc="-150"/>
              <a:t> </a:t>
            </a:r>
            <a:r>
              <a:rPr dirty="0" spc="-170"/>
              <a:t>a</a:t>
            </a:r>
            <a:r>
              <a:rPr dirty="0" spc="-145"/>
              <a:t> </a:t>
            </a:r>
            <a:r>
              <a:rPr dirty="0" spc="-35"/>
              <a:t>more</a:t>
            </a:r>
            <a:r>
              <a:rPr dirty="0" spc="-150"/>
              <a:t> </a:t>
            </a:r>
            <a:r>
              <a:rPr dirty="0" spc="-10"/>
              <a:t>optimistic</a:t>
            </a:r>
            <a:r>
              <a:rPr dirty="0" spc="-145"/>
              <a:t> </a:t>
            </a:r>
            <a:r>
              <a:rPr dirty="0" spc="-90"/>
              <a:t>move</a:t>
            </a:r>
            <a:r>
              <a:rPr dirty="0" spc="-150"/>
              <a:t> </a:t>
            </a:r>
            <a:r>
              <a:rPr dirty="0" spc="-10"/>
              <a:t>towards </a:t>
            </a:r>
            <a:r>
              <a:rPr dirty="0" spc="-30"/>
              <a:t>improving</a:t>
            </a:r>
            <a:r>
              <a:rPr dirty="0" spc="-160"/>
              <a:t> </a:t>
            </a:r>
            <a:r>
              <a:rPr dirty="0" spc="-70"/>
              <a:t>research,</a:t>
            </a:r>
            <a:r>
              <a:rPr dirty="0" spc="-160"/>
              <a:t> </a:t>
            </a:r>
            <a:r>
              <a:rPr dirty="0" spc="-170"/>
              <a:t>as</a:t>
            </a:r>
            <a:r>
              <a:rPr dirty="0" spc="-160"/>
              <a:t> </a:t>
            </a:r>
            <a:r>
              <a:rPr dirty="0" spc="-75"/>
              <a:t>opposed</a:t>
            </a:r>
            <a:r>
              <a:rPr dirty="0" spc="-160"/>
              <a:t> </a:t>
            </a:r>
            <a:r>
              <a:rPr dirty="0" spc="65"/>
              <a:t>to</a:t>
            </a:r>
            <a:r>
              <a:rPr dirty="0" spc="-160"/>
              <a:t> </a:t>
            </a:r>
            <a:r>
              <a:rPr dirty="0"/>
              <a:t>just</a:t>
            </a:r>
            <a:r>
              <a:rPr dirty="0" spc="-160"/>
              <a:t> </a:t>
            </a:r>
            <a:r>
              <a:rPr dirty="0" spc="-10"/>
              <a:t>pointing </a:t>
            </a:r>
            <a:r>
              <a:rPr dirty="0"/>
              <a:t>out</a:t>
            </a:r>
            <a:r>
              <a:rPr dirty="0" spc="-125"/>
              <a:t> </a:t>
            </a:r>
            <a:r>
              <a:rPr dirty="0"/>
              <a:t>what</a:t>
            </a:r>
            <a:r>
              <a:rPr dirty="0" spc="-125"/>
              <a:t> </a:t>
            </a:r>
            <a:r>
              <a:rPr dirty="0" spc="-105"/>
              <a:t>was</a:t>
            </a:r>
            <a:r>
              <a:rPr dirty="0" spc="-125"/>
              <a:t> </a:t>
            </a:r>
            <a:r>
              <a:rPr dirty="0" spc="-10"/>
              <a:t>wrong</a:t>
            </a:r>
            <a:r>
              <a:rPr dirty="0" spc="-120"/>
              <a:t> </a:t>
            </a:r>
            <a:r>
              <a:rPr dirty="0"/>
              <a:t>with</a:t>
            </a:r>
            <a:r>
              <a:rPr dirty="0" spc="-125"/>
              <a:t> </a:t>
            </a:r>
            <a:r>
              <a:rPr dirty="0" spc="75"/>
              <a:t>it</a:t>
            </a:r>
          </a:p>
          <a:p>
            <a:pPr marL="228600" marR="41910">
              <a:lnSpc>
                <a:spcPct val="108300"/>
              </a:lnSpc>
              <a:spcBef>
                <a:spcPts val="900"/>
              </a:spcBef>
            </a:pPr>
            <a:r>
              <a:rPr dirty="0" spc="-40"/>
              <a:t>Co-</a:t>
            </a:r>
            <a:r>
              <a:rPr dirty="0" spc="-50"/>
              <a:t>Founder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50"/>
              <a:t> </a:t>
            </a:r>
            <a:r>
              <a:rPr dirty="0" spc="-65">
                <a:solidFill>
                  <a:srgbClr val="003B49"/>
                </a:solidFill>
                <a:hlinkClick r:id="rId5"/>
              </a:rPr>
              <a:t>Society</a:t>
            </a:r>
            <a:r>
              <a:rPr dirty="0" spc="-155">
                <a:solidFill>
                  <a:srgbClr val="003B49"/>
                </a:solidFill>
                <a:hlinkClick r:id="rId5"/>
              </a:rPr>
              <a:t> </a:t>
            </a:r>
            <a:r>
              <a:rPr dirty="0" spc="65">
                <a:solidFill>
                  <a:srgbClr val="003B49"/>
                </a:solidFill>
                <a:hlinkClick r:id="rId5"/>
              </a:rPr>
              <a:t>for</a:t>
            </a:r>
            <a:r>
              <a:rPr dirty="0" spc="-150">
                <a:solidFill>
                  <a:srgbClr val="003B49"/>
                </a:solidFill>
                <a:hlinkClick r:id="rId5"/>
              </a:rPr>
              <a:t> </a:t>
            </a:r>
            <a:r>
              <a:rPr dirty="0">
                <a:solidFill>
                  <a:srgbClr val="003B49"/>
                </a:solidFill>
                <a:hlinkClick r:id="rId5"/>
              </a:rPr>
              <a:t>the</a:t>
            </a:r>
            <a:r>
              <a:rPr dirty="0" spc="-155">
                <a:solidFill>
                  <a:srgbClr val="003B49"/>
                </a:solidFill>
                <a:hlinkClick r:id="rId5"/>
              </a:rPr>
              <a:t> </a:t>
            </a:r>
            <a:r>
              <a:rPr dirty="0" spc="-10">
                <a:solidFill>
                  <a:srgbClr val="003B49"/>
                </a:solidFill>
                <a:hlinkClick r:id="rId5"/>
              </a:rPr>
              <a:t>Improvement</a:t>
            </a:r>
            <a:r>
              <a:rPr dirty="0" spc="-10">
                <a:solidFill>
                  <a:srgbClr val="003B49"/>
                </a:solidFill>
              </a:rPr>
              <a:t> </a:t>
            </a:r>
            <a:r>
              <a:rPr dirty="0">
                <a:solidFill>
                  <a:srgbClr val="003B49"/>
                </a:solidFill>
                <a:hlinkClick r:id="rId5"/>
              </a:rPr>
              <a:t>of</a:t>
            </a:r>
            <a:r>
              <a:rPr dirty="0" spc="-140">
                <a:solidFill>
                  <a:srgbClr val="003B49"/>
                </a:solidFill>
                <a:hlinkClick r:id="rId5"/>
              </a:rPr>
              <a:t> </a:t>
            </a:r>
            <a:r>
              <a:rPr dirty="0" spc="-80">
                <a:solidFill>
                  <a:srgbClr val="003B49"/>
                </a:solidFill>
                <a:hlinkClick r:id="rId5"/>
              </a:rPr>
              <a:t>Psychological</a:t>
            </a:r>
            <a:r>
              <a:rPr dirty="0" spc="-140">
                <a:solidFill>
                  <a:srgbClr val="003B49"/>
                </a:solidFill>
                <a:hlinkClick r:id="rId5"/>
              </a:rPr>
              <a:t> </a:t>
            </a:r>
            <a:r>
              <a:rPr dirty="0" spc="-114">
                <a:solidFill>
                  <a:srgbClr val="003B49"/>
                </a:solidFill>
                <a:hlinkClick r:id="rId5"/>
              </a:rPr>
              <a:t>Science</a:t>
            </a:r>
            <a:r>
              <a:rPr dirty="0" spc="-140">
                <a:solidFill>
                  <a:srgbClr val="003B49"/>
                </a:solidFill>
              </a:rPr>
              <a:t> </a:t>
            </a:r>
            <a:r>
              <a:rPr dirty="0" spc="-165"/>
              <a:t>(SIPS)</a:t>
            </a:r>
            <a:r>
              <a:rPr dirty="0" spc="-140"/>
              <a:t> </a:t>
            </a:r>
            <a:r>
              <a:rPr dirty="0"/>
              <a:t>in</a:t>
            </a:r>
            <a:r>
              <a:rPr dirty="0" spc="-135"/>
              <a:t> </a:t>
            </a:r>
            <a:r>
              <a:rPr dirty="0" spc="30"/>
              <a:t>2016</a:t>
            </a:r>
          </a:p>
          <a:p>
            <a:pPr marL="228600" marR="5080">
              <a:lnSpc>
                <a:spcPct val="108300"/>
              </a:lnSpc>
              <a:spcBef>
                <a:spcPts val="900"/>
              </a:spcBef>
            </a:pPr>
            <a:r>
              <a:rPr dirty="0" spc="-204"/>
              <a:t>SIPS</a:t>
            </a:r>
            <a:r>
              <a:rPr dirty="0" spc="-160"/>
              <a:t> </a:t>
            </a:r>
            <a:r>
              <a:rPr dirty="0" spc="-105"/>
              <a:t>aims</a:t>
            </a:r>
            <a:r>
              <a:rPr dirty="0" spc="-155"/>
              <a:t> </a:t>
            </a:r>
            <a:r>
              <a:rPr dirty="0" spc="65"/>
              <a:t>to</a:t>
            </a:r>
            <a:r>
              <a:rPr dirty="0" spc="-155"/>
              <a:t> </a:t>
            </a:r>
            <a:r>
              <a:rPr dirty="0" spc="-10"/>
              <a:t>“bring</a:t>
            </a:r>
            <a:r>
              <a:rPr dirty="0" spc="-155"/>
              <a:t> </a:t>
            </a:r>
            <a:r>
              <a:rPr dirty="0"/>
              <a:t>together</a:t>
            </a:r>
            <a:r>
              <a:rPr dirty="0" spc="-155"/>
              <a:t> </a:t>
            </a:r>
            <a:r>
              <a:rPr dirty="0" spc="-65"/>
              <a:t>scholars</a:t>
            </a:r>
            <a:r>
              <a:rPr dirty="0" spc="-155"/>
              <a:t> </a:t>
            </a:r>
            <a:r>
              <a:rPr dirty="0" spc="-10"/>
              <a:t>working</a:t>
            </a:r>
            <a:r>
              <a:rPr dirty="0" spc="-155"/>
              <a:t> </a:t>
            </a:r>
            <a:r>
              <a:rPr dirty="0" spc="40"/>
              <a:t>to </a:t>
            </a:r>
            <a:r>
              <a:rPr dirty="0" spc="-40"/>
              <a:t>improve</a:t>
            </a:r>
            <a:r>
              <a:rPr dirty="0" spc="-150"/>
              <a:t> </a:t>
            </a:r>
            <a:r>
              <a:rPr dirty="0" spc="-50"/>
              <a:t>methods</a:t>
            </a:r>
            <a:r>
              <a:rPr dirty="0" spc="-145"/>
              <a:t> </a:t>
            </a:r>
            <a:r>
              <a:rPr dirty="0" spc="-85"/>
              <a:t>and</a:t>
            </a:r>
            <a:r>
              <a:rPr dirty="0" spc="-145"/>
              <a:t> </a:t>
            </a:r>
            <a:r>
              <a:rPr dirty="0" spc="-55"/>
              <a:t>practices</a:t>
            </a:r>
            <a:r>
              <a:rPr dirty="0" spc="-145"/>
              <a:t> </a:t>
            </a:r>
            <a:r>
              <a:rPr dirty="0"/>
              <a:t>in</a:t>
            </a:r>
            <a:r>
              <a:rPr dirty="0" spc="-145"/>
              <a:t> </a:t>
            </a:r>
            <a:r>
              <a:rPr dirty="0" spc="-10"/>
              <a:t>psychological </a:t>
            </a:r>
            <a:r>
              <a:rPr dirty="0" spc="-95"/>
              <a:t>science”</a:t>
            </a:r>
            <a:r>
              <a:rPr dirty="0" spc="-170"/>
              <a:t> </a:t>
            </a:r>
            <a:r>
              <a:rPr dirty="0" spc="-85"/>
              <a:t>and</a:t>
            </a:r>
            <a:r>
              <a:rPr dirty="0" spc="-165"/>
              <a:t> </a:t>
            </a:r>
            <a:r>
              <a:rPr dirty="0" spc="-125"/>
              <a:t>has</a:t>
            </a:r>
            <a:r>
              <a:rPr dirty="0" spc="-165"/>
              <a:t> </a:t>
            </a:r>
            <a:r>
              <a:rPr dirty="0" spc="-75"/>
              <a:t>played</a:t>
            </a:r>
            <a:r>
              <a:rPr dirty="0" spc="-165"/>
              <a:t> </a:t>
            </a:r>
            <a:r>
              <a:rPr dirty="0" spc="-170"/>
              <a:t>a</a:t>
            </a:r>
            <a:r>
              <a:rPr dirty="0" spc="-165"/>
              <a:t> </a:t>
            </a:r>
            <a:r>
              <a:rPr dirty="0" spc="-95"/>
              <a:t>key</a:t>
            </a:r>
            <a:r>
              <a:rPr dirty="0" spc="-165"/>
              <a:t> </a:t>
            </a:r>
            <a:r>
              <a:rPr dirty="0"/>
              <a:t>role</a:t>
            </a:r>
            <a:r>
              <a:rPr dirty="0" spc="-170"/>
              <a:t> </a:t>
            </a:r>
            <a:r>
              <a:rPr dirty="0"/>
              <a:t>in</a:t>
            </a:r>
            <a:r>
              <a:rPr dirty="0" spc="-165"/>
              <a:t> </a:t>
            </a:r>
            <a:r>
              <a:rPr dirty="0" spc="-25"/>
              <a:t>the </a:t>
            </a:r>
            <a:r>
              <a:rPr dirty="0" spc="-50"/>
              <a:t>development</a:t>
            </a:r>
            <a:r>
              <a:rPr dirty="0" spc="-120"/>
              <a:t> </a:t>
            </a:r>
            <a:r>
              <a:rPr dirty="0" spc="-85"/>
              <a:t>and</a:t>
            </a:r>
            <a:r>
              <a:rPr dirty="0" spc="-120"/>
              <a:t> </a:t>
            </a:r>
            <a:r>
              <a:rPr dirty="0"/>
              <a:t>proliferation</a:t>
            </a:r>
            <a:r>
              <a:rPr dirty="0" spc="-120"/>
              <a:t> </a:t>
            </a:r>
            <a:r>
              <a:rPr dirty="0"/>
              <a:t>of</a:t>
            </a:r>
            <a:r>
              <a:rPr dirty="0" spc="-120"/>
              <a:t> </a:t>
            </a:r>
            <a:r>
              <a:rPr dirty="0" spc="-50"/>
              <a:t>Open</a:t>
            </a:r>
            <a:r>
              <a:rPr dirty="0" spc="-120"/>
              <a:t> </a:t>
            </a:r>
            <a:r>
              <a:rPr dirty="0" spc="-10"/>
              <a:t>Science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6925" y="1123950"/>
            <a:ext cx="3105149" cy="310514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7604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Open</a:t>
            </a:r>
            <a:r>
              <a:rPr dirty="0" spc="-275"/>
              <a:t> </a:t>
            </a:r>
            <a:r>
              <a:rPr dirty="0" spc="-210"/>
              <a:t>Science</a:t>
            </a:r>
            <a:r>
              <a:rPr dirty="0" spc="-275"/>
              <a:t> </a:t>
            </a:r>
            <a:r>
              <a:rPr dirty="0" spc="-145"/>
              <a:t>(OS)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4973" y="3762368"/>
            <a:ext cx="95250" cy="952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4973" y="4248143"/>
            <a:ext cx="95250" cy="952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4973" y="4733918"/>
            <a:ext cx="95250" cy="9523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543500" y="1063625"/>
            <a:ext cx="7239634" cy="388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6200">
              <a:lnSpc>
                <a:spcPct val="125000"/>
              </a:lnSpc>
              <a:spcBef>
                <a:spcPts val="100"/>
              </a:spcBef>
            </a:pPr>
            <a:r>
              <a:rPr dirty="0" sz="2250" spc="-85">
                <a:latin typeface="Arial"/>
                <a:cs typeface="Arial"/>
              </a:rPr>
              <a:t>Openness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(</a:t>
            </a:r>
            <a:r>
              <a:rPr dirty="0" sz="2250" spc="-80" b="1">
                <a:solidFill>
                  <a:srgbClr val="1C4189"/>
                </a:solidFill>
                <a:latin typeface="Arial"/>
                <a:cs typeface="Arial"/>
              </a:rPr>
              <a:t>transparency</a:t>
            </a:r>
            <a:r>
              <a:rPr dirty="0" sz="2250" spc="-80">
                <a:latin typeface="Arial"/>
                <a:cs typeface="Arial"/>
              </a:rPr>
              <a:t>)</a:t>
            </a:r>
            <a:r>
              <a:rPr dirty="0" sz="2250" spc="-12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prevents</a:t>
            </a:r>
            <a:r>
              <a:rPr dirty="0" sz="2250" spc="-12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researchers</a:t>
            </a:r>
            <a:r>
              <a:rPr dirty="0" sz="2250" spc="-12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from</a:t>
            </a:r>
            <a:r>
              <a:rPr dirty="0" sz="2250" spc="-12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being </a:t>
            </a:r>
            <a:r>
              <a:rPr dirty="0" sz="2250" spc="-70">
                <a:latin typeface="Arial"/>
                <a:cs typeface="Arial"/>
              </a:rPr>
              <a:t>able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hide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their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QRPs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Open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14">
                <a:latin typeface="Arial"/>
                <a:cs typeface="Arial"/>
              </a:rPr>
              <a:t>Science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movement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has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inspired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many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innovations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transparent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research,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only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few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which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we’ll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explore today:</a:t>
            </a:r>
            <a:endParaRPr sz="2250">
              <a:latin typeface="Arial"/>
              <a:cs typeface="Arial"/>
            </a:endParaRPr>
          </a:p>
          <a:p>
            <a:pPr marL="228600" marR="4616450">
              <a:lnSpc>
                <a:spcPct val="141700"/>
              </a:lnSpc>
              <a:spcBef>
                <a:spcPts val="1125"/>
              </a:spcBef>
            </a:pP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Preregistration </a:t>
            </a:r>
            <a:r>
              <a:rPr dirty="0" sz="2250" spc="-85" b="1">
                <a:solidFill>
                  <a:srgbClr val="1C4189"/>
                </a:solidFill>
                <a:latin typeface="Arial"/>
                <a:cs typeface="Arial"/>
              </a:rPr>
              <a:t>Registered</a:t>
            </a:r>
            <a:r>
              <a:rPr dirty="0" sz="2250" spc="-114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50" b="1">
                <a:solidFill>
                  <a:srgbClr val="1C4189"/>
                </a:solidFill>
                <a:latin typeface="Arial"/>
                <a:cs typeface="Arial"/>
              </a:rPr>
              <a:t>reports</a:t>
            </a:r>
            <a:endParaRPr sz="225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1125"/>
              </a:spcBef>
            </a:pP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Open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materials/data/code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24" y="1123950"/>
            <a:ext cx="4562475" cy="537209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Preregistration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8"/>
            <a:ext cx="95249" cy="9523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19174" y="270509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19174" y="324801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19174" y="464819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82650" y="1063625"/>
            <a:ext cx="5777230" cy="562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465">
              <a:lnSpc>
                <a:spcPct val="125000"/>
              </a:lnSpc>
              <a:spcBef>
                <a:spcPts val="100"/>
              </a:spcBef>
            </a:pP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Preregistration</a:t>
            </a:r>
            <a:r>
              <a:rPr dirty="0" sz="2250" spc="-16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involves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publicly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sharing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time- </a:t>
            </a:r>
            <a:r>
              <a:rPr dirty="0" sz="2250" spc="-70">
                <a:latin typeface="Arial"/>
                <a:cs typeface="Arial"/>
              </a:rPr>
              <a:t>stamped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plan</a:t>
            </a:r>
            <a:r>
              <a:rPr dirty="0" sz="2250" spc="-155">
                <a:latin typeface="Arial"/>
                <a:cs typeface="Arial"/>
              </a:rPr>
              <a:t> (e.g.,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OSF)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that </a:t>
            </a:r>
            <a:r>
              <a:rPr dirty="0" sz="2250" spc="-10">
                <a:latin typeface="Arial"/>
                <a:cs typeface="Arial"/>
              </a:rPr>
              <a:t>includes:</a:t>
            </a:r>
            <a:endParaRPr sz="2250">
              <a:latin typeface="Arial"/>
              <a:cs typeface="Arial"/>
            </a:endParaRPr>
          </a:p>
          <a:p>
            <a:pPr algn="just" marL="393065">
              <a:lnSpc>
                <a:spcPct val="100000"/>
              </a:lnSpc>
              <a:spcBef>
                <a:spcPts val="1575"/>
              </a:spcBef>
            </a:pPr>
            <a:r>
              <a:rPr dirty="0" sz="2250" spc="-180" i="1">
                <a:latin typeface="Arial"/>
                <a:cs typeface="Arial"/>
              </a:rPr>
              <a:t>Precise</a:t>
            </a:r>
            <a:r>
              <a:rPr dirty="0" sz="2250" spc="-160" i="1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hypotheses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0" b="1">
                <a:solidFill>
                  <a:srgbClr val="1C4189"/>
                </a:solidFill>
                <a:latin typeface="Arial"/>
                <a:cs typeface="Arial"/>
              </a:rPr>
              <a:t>prevent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HARKing</a:t>
            </a:r>
            <a:endParaRPr sz="2250">
              <a:latin typeface="Arial"/>
              <a:cs typeface="Arial"/>
            </a:endParaRPr>
          </a:p>
          <a:p>
            <a:pPr algn="just" marL="393065" marR="5080">
              <a:lnSpc>
                <a:spcPct val="125000"/>
              </a:lnSpc>
              <a:spcBef>
                <a:spcPts val="900"/>
              </a:spcBef>
            </a:pPr>
            <a:r>
              <a:rPr dirty="0" sz="2250">
                <a:latin typeface="Arial"/>
                <a:cs typeface="Arial"/>
              </a:rPr>
              <a:t>Information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about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-100" i="1">
                <a:latin typeface="Arial"/>
                <a:cs typeface="Arial"/>
              </a:rPr>
              <a:t>all</a:t>
            </a:r>
            <a:r>
              <a:rPr dirty="0" sz="2250" spc="-60" i="1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your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variables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135">
                <a:latin typeface="Arial"/>
                <a:cs typeface="Arial"/>
              </a:rPr>
              <a:t>and</a:t>
            </a:r>
            <a:r>
              <a:rPr dirty="0" sz="2250" spc="-2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how </a:t>
            </a:r>
            <a:r>
              <a:rPr dirty="0" sz="2250" spc="-20">
                <a:latin typeface="Arial"/>
                <a:cs typeface="Arial"/>
              </a:rPr>
              <a:t>they’re</a:t>
            </a:r>
            <a:r>
              <a:rPr dirty="0" sz="2250" spc="-9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operationalised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40">
                <a:latin typeface="Arial"/>
                <a:cs typeface="Arial"/>
              </a:rPr>
              <a:t>to</a:t>
            </a:r>
            <a:r>
              <a:rPr dirty="0" sz="2250" spc="-90"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prevent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0" b="1">
                <a:solidFill>
                  <a:srgbClr val="1C4189"/>
                </a:solidFill>
                <a:latin typeface="Arial"/>
                <a:cs typeface="Arial"/>
              </a:rPr>
              <a:t>selective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reporting</a:t>
            </a:r>
            <a:endParaRPr sz="2250">
              <a:latin typeface="Arial"/>
              <a:cs typeface="Arial"/>
            </a:endParaRPr>
          </a:p>
          <a:p>
            <a:pPr algn="just" marL="393065" marR="379730">
              <a:lnSpc>
                <a:spcPct val="125000"/>
              </a:lnSpc>
              <a:spcBef>
                <a:spcPts val="900"/>
              </a:spcBef>
            </a:pP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95" i="1">
                <a:latin typeface="Arial"/>
                <a:cs typeface="Arial"/>
              </a:rPr>
              <a:t>detailed</a:t>
            </a:r>
            <a:r>
              <a:rPr dirty="0" sz="2250" spc="-190" i="1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data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analysis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plan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-45" b="1">
                <a:solidFill>
                  <a:srgbClr val="1C4189"/>
                </a:solidFill>
                <a:latin typeface="Arial"/>
                <a:cs typeface="Arial"/>
              </a:rPr>
              <a:t>prevent</a:t>
            </a:r>
            <a:r>
              <a:rPr dirty="0" sz="2250" spc="-19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70" b="1" i="1">
                <a:solidFill>
                  <a:srgbClr val="1C4189"/>
                </a:solidFill>
                <a:latin typeface="Arial-BoldItalicMT"/>
                <a:cs typeface="Arial-BoldItalicMT"/>
              </a:rPr>
              <a:t>p</a:t>
            </a:r>
            <a:r>
              <a:rPr dirty="0" sz="2250" spc="-70" b="1">
                <a:solidFill>
                  <a:srgbClr val="1C4189"/>
                </a:solidFill>
                <a:latin typeface="Arial"/>
                <a:cs typeface="Arial"/>
              </a:rPr>
              <a:t>-</a:t>
            </a:r>
            <a:r>
              <a:rPr dirty="0" sz="2250" spc="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5" b="1">
                <a:solidFill>
                  <a:srgbClr val="1C4189"/>
                </a:solidFill>
                <a:latin typeface="Arial"/>
                <a:cs typeface="Arial"/>
              </a:rPr>
              <a:t>hacking</a:t>
            </a:r>
            <a:endParaRPr sz="2250">
              <a:latin typeface="Arial"/>
              <a:cs typeface="Arial"/>
            </a:endParaRPr>
          </a:p>
          <a:p>
            <a:pPr algn="just" marL="12700" marR="557530">
              <a:lnSpc>
                <a:spcPct val="125000"/>
              </a:lnSpc>
              <a:spcBef>
                <a:spcPts val="900"/>
              </a:spcBef>
            </a:pP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benefits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include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making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sure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you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are </a:t>
            </a:r>
            <a:r>
              <a:rPr dirty="0" sz="2250" spc="-35">
                <a:latin typeface="Arial"/>
                <a:cs typeface="Arial"/>
              </a:rPr>
              <a:t>collecting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data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you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180">
                <a:latin typeface="Arial"/>
                <a:cs typeface="Arial"/>
              </a:rPr>
              <a:t>can</a:t>
            </a:r>
            <a:r>
              <a:rPr dirty="0" sz="2250" spc="2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actually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114">
                <a:latin typeface="Arial"/>
                <a:cs typeface="Arial"/>
              </a:rPr>
              <a:t>analyse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and </a:t>
            </a:r>
            <a:r>
              <a:rPr dirty="0" sz="2250" spc="50">
                <a:latin typeface="Arial"/>
                <a:cs typeface="Arial"/>
              </a:rPr>
              <a:t>front-</a:t>
            </a:r>
            <a:r>
              <a:rPr dirty="0" sz="2250" spc="-50">
                <a:latin typeface="Arial"/>
                <a:cs typeface="Arial"/>
              </a:rPr>
              <a:t>loading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lot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work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5619743"/>
            <a:ext cx="95249" cy="9523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34350" y="1123950"/>
            <a:ext cx="3314699" cy="3267074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9566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Registered</a:t>
            </a:r>
            <a:r>
              <a:rPr dirty="0" spc="-240"/>
              <a:t> </a:t>
            </a:r>
            <a:r>
              <a:rPr dirty="0" spc="-95"/>
              <a:t>Reports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123950"/>
            <a:ext cx="10039349" cy="581977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9566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Registered</a:t>
            </a:r>
            <a:r>
              <a:rPr dirty="0" spc="-240"/>
              <a:t> </a:t>
            </a:r>
            <a:r>
              <a:rPr dirty="0" spc="-95"/>
              <a:t>Reports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2276468"/>
            <a:ext cx="95249" cy="952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819393"/>
            <a:ext cx="95249" cy="952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3790943"/>
            <a:ext cx="95249" cy="9523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6899" y="949325"/>
            <a:ext cx="12148820" cy="3482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4150">
              <a:lnSpc>
                <a:spcPct val="125000"/>
              </a:lnSpc>
              <a:spcBef>
                <a:spcPts val="100"/>
              </a:spcBef>
            </a:pPr>
            <a:r>
              <a:rPr dirty="0" sz="2250" spc="-6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Registered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250" spc="-4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Reports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like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preregistration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insomuch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you’re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specifying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what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you’re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going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do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in </a:t>
            </a:r>
            <a:r>
              <a:rPr dirty="0" sz="2250" spc="-110">
                <a:latin typeface="Arial"/>
                <a:cs typeface="Arial"/>
              </a:rPr>
              <a:t>advance,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they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10">
                <a:latin typeface="Arial"/>
                <a:cs typeface="Arial"/>
              </a:rPr>
              <a:t>have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additional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benefits.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dirty="0" sz="2250" spc="-75">
                <a:latin typeface="Arial"/>
                <a:cs typeface="Arial"/>
              </a:rPr>
              <a:t>Like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preregistration,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they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aim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0" b="1">
                <a:solidFill>
                  <a:srgbClr val="1C4189"/>
                </a:solidFill>
                <a:latin typeface="Arial"/>
                <a:cs typeface="Arial"/>
              </a:rPr>
              <a:t>reduce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QRPs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such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HARKing,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5" i="1">
                <a:latin typeface="Arial"/>
                <a:cs typeface="Arial"/>
              </a:rPr>
              <a:t>p</a:t>
            </a:r>
            <a:r>
              <a:rPr dirty="0" sz="2250" spc="-75">
                <a:latin typeface="Arial"/>
                <a:cs typeface="Arial"/>
              </a:rPr>
              <a:t>-</a:t>
            </a:r>
            <a:r>
              <a:rPr dirty="0" sz="2250" spc="-85">
                <a:latin typeface="Arial"/>
                <a:cs typeface="Arial"/>
              </a:rPr>
              <a:t>hacking,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selective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reporting</a:t>
            </a:r>
            <a:endParaRPr sz="2250">
              <a:latin typeface="Arial"/>
              <a:cs typeface="Arial"/>
            </a:endParaRPr>
          </a:p>
          <a:p>
            <a:pPr marL="297815" marR="138430">
              <a:lnSpc>
                <a:spcPct val="125000"/>
              </a:lnSpc>
              <a:spcBef>
                <a:spcPts val="900"/>
              </a:spcBef>
            </a:pPr>
            <a:r>
              <a:rPr dirty="0" sz="2250" spc="-75">
                <a:latin typeface="Arial"/>
                <a:cs typeface="Arial"/>
              </a:rPr>
              <a:t>They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also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0" b="1">
                <a:solidFill>
                  <a:srgbClr val="1C4189"/>
                </a:solidFill>
                <a:latin typeface="Arial"/>
                <a:cs typeface="Arial"/>
              </a:rPr>
              <a:t>improve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45" b="1">
                <a:solidFill>
                  <a:srgbClr val="1C4189"/>
                </a:solidFill>
                <a:latin typeface="Arial"/>
                <a:cs typeface="Arial"/>
              </a:rPr>
              <a:t>quality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generally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methods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reviewed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by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peers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before </a:t>
            </a:r>
            <a:r>
              <a:rPr dirty="0" sz="2250" spc="-50">
                <a:latin typeface="Arial"/>
                <a:cs typeface="Arial"/>
              </a:rPr>
              <a:t>data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collection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commences</a:t>
            </a:r>
            <a:endParaRPr sz="2250">
              <a:latin typeface="Arial"/>
              <a:cs typeface="Arial"/>
            </a:endParaRPr>
          </a:p>
          <a:p>
            <a:pPr marL="297815" marR="259715">
              <a:lnSpc>
                <a:spcPct val="125000"/>
              </a:lnSpc>
              <a:spcBef>
                <a:spcPts val="900"/>
              </a:spcBef>
            </a:pPr>
            <a:r>
              <a:rPr dirty="0" sz="2250" spc="-75">
                <a:latin typeface="Arial"/>
                <a:cs typeface="Arial"/>
              </a:rPr>
              <a:t>They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also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likely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80" b="1">
                <a:solidFill>
                  <a:srgbClr val="1C4189"/>
                </a:solidFill>
                <a:latin typeface="Arial"/>
                <a:cs typeface="Arial"/>
              </a:rPr>
              <a:t>reduce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70" b="1">
                <a:solidFill>
                  <a:srgbClr val="1C4189"/>
                </a:solidFill>
                <a:latin typeface="Arial"/>
                <a:cs typeface="Arial"/>
              </a:rPr>
              <a:t>publication</a:t>
            </a:r>
            <a:r>
              <a:rPr dirty="0" sz="2250" spc="-16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25" b="1">
                <a:solidFill>
                  <a:srgbClr val="1C4189"/>
                </a:solidFill>
                <a:latin typeface="Arial"/>
                <a:cs typeface="Arial"/>
              </a:rPr>
              <a:t>bias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journals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agree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publish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study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based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quality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methods,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regardless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results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69996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"/>
              <a:t>Sharing</a:t>
            </a:r>
            <a:r>
              <a:rPr dirty="0" spc="-270"/>
              <a:t> </a:t>
            </a:r>
            <a:r>
              <a:rPr dirty="0" spc="-55"/>
              <a:t>of</a:t>
            </a:r>
            <a:r>
              <a:rPr dirty="0" spc="-270"/>
              <a:t> </a:t>
            </a:r>
            <a:r>
              <a:rPr dirty="0" spc="-55"/>
              <a:t>Materials,</a:t>
            </a:r>
            <a:r>
              <a:rPr dirty="0" spc="-265"/>
              <a:t> </a:t>
            </a:r>
            <a:r>
              <a:rPr dirty="0" spc="-40"/>
              <a:t>Data,</a:t>
            </a:r>
            <a:r>
              <a:rPr dirty="0" spc="-270"/>
              <a:t> </a:t>
            </a:r>
            <a:r>
              <a:rPr dirty="0" spc="-60"/>
              <a:t>&amp;</a:t>
            </a:r>
            <a:r>
              <a:rPr dirty="0" spc="-265"/>
              <a:t> </a:t>
            </a:r>
            <a:r>
              <a:rPr dirty="0" spc="-80"/>
              <a:t>Code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42"/>
            <a:ext cx="95249" cy="9523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82650" y="1092200"/>
            <a:ext cx="579374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2235">
              <a:lnSpc>
                <a:spcPct val="108300"/>
              </a:lnSpc>
              <a:spcBef>
                <a:spcPts val="100"/>
              </a:spcBef>
            </a:pP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Open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60" b="1">
                <a:solidFill>
                  <a:srgbClr val="1C4189"/>
                </a:solidFill>
                <a:latin typeface="Arial"/>
                <a:cs typeface="Arial"/>
              </a:rPr>
              <a:t>materials</a:t>
            </a:r>
            <a:r>
              <a:rPr dirty="0" sz="2250" spc="-114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allow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researchers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40">
                <a:latin typeface="Arial"/>
                <a:cs typeface="Arial"/>
              </a:rPr>
              <a:t>to </a:t>
            </a:r>
            <a:r>
              <a:rPr dirty="0" sz="2250" spc="-45">
                <a:latin typeface="Arial"/>
                <a:cs typeface="Arial"/>
              </a:rPr>
              <a:t>inspect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easily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replicate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your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research </a:t>
            </a:r>
            <a:r>
              <a:rPr dirty="0" sz="2250" spc="-10">
                <a:latin typeface="Arial"/>
                <a:cs typeface="Arial"/>
              </a:rPr>
              <a:t>study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08300"/>
              </a:lnSpc>
              <a:spcBef>
                <a:spcPts val="900"/>
              </a:spcBef>
            </a:pP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Open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14" b="1">
                <a:solidFill>
                  <a:srgbClr val="1C4189"/>
                </a:solidFill>
                <a:latin typeface="Arial"/>
                <a:cs typeface="Arial"/>
              </a:rPr>
              <a:t>code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5" b="1">
                <a:solidFill>
                  <a:srgbClr val="1C4189"/>
                </a:solidFill>
                <a:latin typeface="Arial"/>
                <a:cs typeface="Arial"/>
              </a:rPr>
              <a:t>and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40" b="1">
                <a:solidFill>
                  <a:srgbClr val="1C4189"/>
                </a:solidFill>
                <a:latin typeface="Arial"/>
                <a:cs typeface="Arial"/>
              </a:rPr>
              <a:t>data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allow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researchers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40">
                <a:latin typeface="Arial"/>
                <a:cs typeface="Arial"/>
              </a:rPr>
              <a:t>to </a:t>
            </a:r>
            <a:r>
              <a:rPr dirty="0" sz="2250" spc="-45">
                <a:latin typeface="Arial"/>
                <a:cs typeface="Arial"/>
              </a:rPr>
              <a:t>inspect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reproduce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your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findings</a:t>
            </a:r>
            <a:endParaRPr sz="2250">
              <a:latin typeface="Arial"/>
              <a:cs typeface="Arial"/>
            </a:endParaRPr>
          </a:p>
          <a:p>
            <a:pPr marL="12700" marR="871219">
              <a:lnSpc>
                <a:spcPct val="108300"/>
              </a:lnSpc>
              <a:spcBef>
                <a:spcPts val="900"/>
              </a:spcBef>
            </a:pPr>
            <a:r>
              <a:rPr dirty="0" sz="2250" spc="-50">
                <a:latin typeface="Arial"/>
                <a:cs typeface="Arial"/>
              </a:rPr>
              <a:t>Open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code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main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reason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70" b="1">
                <a:solidFill>
                  <a:srgbClr val="1C4189"/>
                </a:solidFill>
                <a:latin typeface="Arial"/>
                <a:cs typeface="Arial"/>
              </a:rPr>
              <a:t>why</a:t>
            </a:r>
            <a:r>
              <a:rPr dirty="0" sz="2250" spc="-16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0" b="1">
                <a:solidFill>
                  <a:srgbClr val="1C4189"/>
                </a:solidFill>
                <a:latin typeface="Arial"/>
                <a:cs typeface="Arial"/>
              </a:rPr>
              <a:t>we’re </a:t>
            </a:r>
            <a:r>
              <a:rPr dirty="0" sz="2250" spc="-85" b="1">
                <a:solidFill>
                  <a:srgbClr val="1C4189"/>
                </a:solidFill>
                <a:latin typeface="Arial"/>
                <a:cs typeface="Arial"/>
              </a:rPr>
              <a:t>teaching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5" b="1">
                <a:solidFill>
                  <a:srgbClr val="1C4189"/>
                </a:solidFill>
                <a:latin typeface="Arial"/>
                <a:cs typeface="Arial"/>
              </a:rPr>
              <a:t>you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25" b="1">
                <a:solidFill>
                  <a:srgbClr val="1C4189"/>
                </a:solidFill>
                <a:latin typeface="Arial"/>
                <a:cs typeface="Arial"/>
              </a:rPr>
              <a:t>R!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505067"/>
            <a:ext cx="95249" cy="952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3362317"/>
            <a:ext cx="95249" cy="952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4675" y="1123949"/>
            <a:ext cx="5724524" cy="23812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2892425"/>
            <a:ext cx="9854565" cy="1739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dirty="0" sz="5600" spc="-430"/>
              <a:t>So,</a:t>
            </a:r>
            <a:r>
              <a:rPr dirty="0" sz="5600" spc="-459"/>
              <a:t> </a:t>
            </a:r>
            <a:r>
              <a:rPr dirty="0" sz="5600" spc="-375"/>
              <a:t>has</a:t>
            </a:r>
            <a:r>
              <a:rPr dirty="0" sz="5600" spc="-455"/>
              <a:t> </a:t>
            </a:r>
            <a:r>
              <a:rPr dirty="0" sz="5600" spc="-135"/>
              <a:t>Open</a:t>
            </a:r>
            <a:r>
              <a:rPr dirty="0" sz="5600" spc="-459"/>
              <a:t> </a:t>
            </a:r>
            <a:r>
              <a:rPr dirty="0" sz="5600" spc="-310"/>
              <a:t>Science</a:t>
            </a:r>
            <a:r>
              <a:rPr dirty="0" sz="5600" spc="-455"/>
              <a:t> </a:t>
            </a:r>
            <a:r>
              <a:rPr dirty="0" sz="5600" spc="-130"/>
              <a:t>improved </a:t>
            </a:r>
            <a:r>
              <a:rPr dirty="0" sz="5600" spc="-380"/>
              <a:t>Psychology?</a:t>
            </a:r>
            <a:endParaRPr sz="5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New</a:t>
            </a:r>
            <a:r>
              <a:rPr dirty="0" spc="-260"/>
              <a:t> </a:t>
            </a:r>
            <a:r>
              <a:rPr dirty="0" spc="-165"/>
              <a:t>Evidence</a:t>
            </a:r>
            <a:r>
              <a:rPr dirty="0" spc="-260"/>
              <a:t> </a:t>
            </a:r>
            <a:r>
              <a:rPr dirty="0"/>
              <a:t>that</a:t>
            </a:r>
            <a:r>
              <a:rPr dirty="0" spc="-260"/>
              <a:t> </a:t>
            </a:r>
            <a:r>
              <a:rPr dirty="0" spc="-220"/>
              <a:t>OS</a:t>
            </a:r>
            <a:r>
              <a:rPr dirty="0" spc="-260"/>
              <a:t> </a:t>
            </a:r>
            <a:r>
              <a:rPr dirty="0" spc="-245"/>
              <a:t>is</a:t>
            </a:r>
            <a:r>
              <a:rPr dirty="0" spc="-254"/>
              <a:t> </a:t>
            </a:r>
            <a:r>
              <a:rPr dirty="0" spc="-120"/>
              <a:t>Improving</a:t>
            </a:r>
            <a:r>
              <a:rPr dirty="0" spc="-260"/>
              <a:t> </a:t>
            </a:r>
            <a:r>
              <a:rPr dirty="0" spc="-190"/>
              <a:t>Psychological</a:t>
            </a:r>
            <a:r>
              <a:rPr dirty="0" spc="-260"/>
              <a:t> </a:t>
            </a:r>
            <a:r>
              <a:rPr dirty="0" spc="-105"/>
              <a:t>Science!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7"/>
            <a:ext cx="95249" cy="9523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82650" y="1063625"/>
            <a:ext cx="5825490" cy="496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6245">
              <a:lnSpc>
                <a:spcPct val="125000"/>
              </a:lnSpc>
              <a:spcBef>
                <a:spcPts val="100"/>
              </a:spcBef>
            </a:pPr>
            <a:r>
              <a:rPr dirty="0" sz="2250" spc="-3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Protzko</a:t>
            </a:r>
            <a:r>
              <a:rPr dirty="0" sz="2250" spc="-14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et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11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al.</a:t>
            </a:r>
            <a:r>
              <a:rPr dirty="0" sz="2250" spc="-14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(2023)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claimed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that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OS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efforts </a:t>
            </a:r>
            <a:r>
              <a:rPr dirty="0" sz="2250" spc="-40" b="1">
                <a:solidFill>
                  <a:srgbClr val="1C4189"/>
                </a:solidFill>
                <a:latin typeface="Arial"/>
                <a:cs typeface="Arial"/>
              </a:rPr>
              <a:t>are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improving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replicability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dirty="0" sz="2250" spc="-10">
                <a:latin typeface="Arial"/>
                <a:cs typeface="Arial"/>
              </a:rPr>
              <a:t>Methods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complex,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essentially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75" b="1">
                <a:solidFill>
                  <a:srgbClr val="1C4189"/>
                </a:solidFill>
                <a:latin typeface="Arial"/>
                <a:cs typeface="Arial"/>
              </a:rPr>
              <a:t>compared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the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55" b="1">
                <a:solidFill>
                  <a:srgbClr val="1C4189"/>
                </a:solidFill>
                <a:latin typeface="Arial"/>
                <a:cs typeface="Arial"/>
              </a:rPr>
              <a:t>replication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rates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studies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that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had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used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practices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with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replication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rate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studies </a:t>
            </a:r>
            <a:r>
              <a:rPr dirty="0" sz="2250">
                <a:latin typeface="Arial"/>
                <a:cs typeface="Arial"/>
              </a:rPr>
              <a:t>that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hadn’t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used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practices</a:t>
            </a:r>
            <a:endParaRPr sz="2250">
              <a:latin typeface="Arial"/>
              <a:cs typeface="Arial"/>
            </a:endParaRPr>
          </a:p>
          <a:p>
            <a:pPr marL="12700" marR="266065">
              <a:lnSpc>
                <a:spcPct val="125000"/>
              </a:lnSpc>
              <a:spcBef>
                <a:spcPts val="900"/>
              </a:spcBef>
            </a:pPr>
            <a:r>
              <a:rPr dirty="0" sz="2250" spc="-50">
                <a:latin typeface="Arial"/>
                <a:cs typeface="Arial"/>
              </a:rPr>
              <a:t>Concluded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0" b="1">
                <a:solidFill>
                  <a:srgbClr val="1C4189"/>
                </a:solidFill>
                <a:latin typeface="Arial"/>
                <a:cs typeface="Arial"/>
              </a:rPr>
              <a:t>86%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55" b="1">
                <a:solidFill>
                  <a:srgbClr val="1C4189"/>
                </a:solidFill>
                <a:latin typeface="Arial"/>
                <a:cs typeface="Arial"/>
              </a:rPr>
              <a:t>replication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rate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OS </a:t>
            </a:r>
            <a:r>
              <a:rPr dirty="0" sz="2250" spc="-95">
                <a:latin typeface="Arial"/>
                <a:cs typeface="Arial"/>
              </a:rPr>
              <a:t>sample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was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due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“rigor-</a:t>
            </a:r>
            <a:r>
              <a:rPr dirty="0" sz="2250" spc="-75">
                <a:latin typeface="Arial"/>
                <a:cs typeface="Arial"/>
              </a:rPr>
              <a:t>enhancing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practices” </a:t>
            </a:r>
            <a:r>
              <a:rPr dirty="0" sz="2250" spc="-90">
                <a:latin typeface="Arial"/>
                <a:cs typeface="Arial"/>
              </a:rPr>
              <a:t>such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preregistration</a:t>
            </a:r>
            <a:r>
              <a:rPr dirty="0" sz="2250" spc="-65">
                <a:latin typeface="Arial"/>
                <a:cs typeface="Arial"/>
              </a:rPr>
              <a:t>,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methodological 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transparency</a:t>
            </a:r>
            <a:r>
              <a:rPr dirty="0" sz="2250" spc="-90">
                <a:latin typeface="Arial"/>
                <a:cs typeface="Arial"/>
              </a:rPr>
              <a:t>,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confirmatory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tests,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large </a:t>
            </a:r>
            <a:r>
              <a:rPr dirty="0" sz="2250" spc="-95">
                <a:latin typeface="Arial"/>
                <a:cs typeface="Arial"/>
              </a:rPr>
              <a:t>sample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sizes.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276467"/>
            <a:ext cx="95249" cy="952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4105266"/>
            <a:ext cx="95249" cy="952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2901" y="1274905"/>
            <a:ext cx="5511962" cy="3724167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9271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Wait,</a:t>
            </a:r>
            <a:r>
              <a:rPr dirty="0" spc="-260"/>
              <a:t> </a:t>
            </a:r>
            <a:r>
              <a:rPr dirty="0" spc="-125"/>
              <a:t>what’s</a:t>
            </a:r>
            <a:r>
              <a:rPr dirty="0" spc="-260"/>
              <a:t> </a:t>
            </a:r>
            <a:r>
              <a:rPr dirty="0"/>
              <a:t>that</a:t>
            </a:r>
            <a:r>
              <a:rPr dirty="0" spc="-254"/>
              <a:t> </a:t>
            </a:r>
            <a:r>
              <a:rPr dirty="0" spc="-80"/>
              <a:t>Retraction</a:t>
            </a:r>
            <a:r>
              <a:rPr dirty="0" spc="-260"/>
              <a:t> </a:t>
            </a:r>
            <a:r>
              <a:rPr dirty="0" spc="-50"/>
              <a:t>Notice</a:t>
            </a:r>
            <a:r>
              <a:rPr dirty="0" spc="-254"/>
              <a:t> </a:t>
            </a:r>
            <a:r>
              <a:rPr dirty="0" spc="-70"/>
              <a:t>all</a:t>
            </a:r>
            <a:r>
              <a:rPr dirty="0" spc="-260"/>
              <a:t> </a:t>
            </a:r>
            <a:r>
              <a:rPr dirty="0" spc="-130"/>
              <a:t>about?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229"/>
              <a:t>Long</a:t>
            </a:r>
            <a:r>
              <a:rPr dirty="0" sz="3200" spc="-225"/>
              <a:t> </a:t>
            </a:r>
            <a:r>
              <a:rPr dirty="0" sz="3200" spc="-175"/>
              <a:t>ago,</a:t>
            </a:r>
            <a:r>
              <a:rPr dirty="0" sz="3200" spc="-220"/>
              <a:t> </a:t>
            </a:r>
            <a:r>
              <a:rPr dirty="0" sz="3200" spc="-165"/>
              <a:t>Psychology</a:t>
            </a:r>
            <a:r>
              <a:rPr dirty="0" sz="3200" spc="-220"/>
              <a:t> </a:t>
            </a:r>
            <a:r>
              <a:rPr dirty="0" sz="3200" spc="-130"/>
              <a:t>scientists</a:t>
            </a:r>
            <a:r>
              <a:rPr dirty="0" sz="3200" spc="-220"/>
              <a:t> </a:t>
            </a:r>
            <a:r>
              <a:rPr dirty="0" sz="3200" spc="-70"/>
              <a:t>lived</a:t>
            </a:r>
            <a:r>
              <a:rPr dirty="0" sz="3200" spc="-220"/>
              <a:t> </a:t>
            </a:r>
            <a:r>
              <a:rPr dirty="0" sz="3200" spc="-30"/>
              <a:t>together</a:t>
            </a:r>
            <a:r>
              <a:rPr dirty="0" sz="3200" spc="-220"/>
              <a:t> </a:t>
            </a:r>
            <a:r>
              <a:rPr dirty="0" sz="3200" spc="-75"/>
              <a:t>in</a:t>
            </a:r>
            <a:r>
              <a:rPr dirty="0" sz="3200" spc="-220"/>
              <a:t> </a:t>
            </a:r>
            <a:r>
              <a:rPr dirty="0" sz="3200" spc="-30"/>
              <a:t>harmony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704974"/>
            <a:ext cx="85725" cy="857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2190749"/>
            <a:ext cx="85725" cy="857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2686049"/>
            <a:ext cx="85725" cy="857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6899" y="968375"/>
            <a:ext cx="9654540" cy="19151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"/>
                <a:cs typeface="Arial"/>
              </a:rPr>
              <a:t>1879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world’s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psychology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lab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established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by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Wilhelm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Wundt</a:t>
            </a:r>
            <a:endParaRPr sz="2000">
              <a:latin typeface="Arial"/>
              <a:cs typeface="Arial"/>
            </a:endParaRPr>
          </a:p>
          <a:p>
            <a:pPr marL="269240" marR="3636645">
              <a:lnSpc>
                <a:spcPct val="159400"/>
              </a:lnSpc>
              <a:spcBef>
                <a:spcPts val="900"/>
              </a:spcBef>
            </a:pPr>
            <a:r>
              <a:rPr dirty="0" sz="2000" spc="-10">
                <a:latin typeface="Arial"/>
                <a:cs typeface="Arial"/>
              </a:rPr>
              <a:t>Defining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for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Psychology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separate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discipline </a:t>
            </a:r>
            <a:r>
              <a:rPr dirty="0" sz="2000">
                <a:latin typeface="Arial"/>
                <a:cs typeface="Arial"/>
              </a:rPr>
              <a:t>Prior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philosophy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500"/>
              </a:spcBef>
            </a:pPr>
            <a:r>
              <a:rPr dirty="0" sz="2000" spc="-65">
                <a:latin typeface="Arial"/>
                <a:cs typeface="Arial"/>
              </a:rPr>
              <a:t>Use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experimental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methods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for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smooth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psychological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science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followed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7650" y="3209924"/>
            <a:ext cx="5295899" cy="3876674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24300" y="53975"/>
            <a:ext cx="8392160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4620">
              <a:lnSpc>
                <a:spcPct val="125000"/>
              </a:lnSpc>
              <a:spcBef>
                <a:spcPts val="100"/>
              </a:spcBef>
            </a:pPr>
            <a:r>
              <a:rPr dirty="0" sz="2250" spc="-7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Bak-Coleman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&amp;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-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Devezer</a:t>
            </a:r>
            <a:r>
              <a:rPr dirty="0" sz="2250" spc="-13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(2023)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wrote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response,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arguing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(amongst </a:t>
            </a: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things):</a:t>
            </a:r>
            <a:endParaRPr sz="2250">
              <a:latin typeface="Arial"/>
              <a:cs typeface="Arial"/>
            </a:endParaRPr>
          </a:p>
          <a:p>
            <a:pPr marL="228600" marR="297815">
              <a:lnSpc>
                <a:spcPct val="125000"/>
              </a:lnSpc>
              <a:spcBef>
                <a:spcPts val="1800"/>
              </a:spcBef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definition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‘replication’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was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less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conservative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OS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than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non-</a:t>
            </a:r>
            <a:r>
              <a:rPr dirty="0" sz="2250" spc="-155">
                <a:latin typeface="Arial"/>
                <a:cs typeface="Arial"/>
              </a:rPr>
              <a:t>OS </a:t>
            </a:r>
            <a:r>
              <a:rPr dirty="0" sz="2250" spc="-10">
                <a:latin typeface="Arial"/>
                <a:cs typeface="Arial"/>
              </a:rPr>
              <a:t>sample</a:t>
            </a:r>
            <a:endParaRPr sz="2250">
              <a:latin typeface="Arial"/>
              <a:cs typeface="Arial"/>
            </a:endParaRPr>
          </a:p>
          <a:p>
            <a:pPr marL="228600" marR="48895">
              <a:lnSpc>
                <a:spcPct val="125000"/>
              </a:lnSpc>
              <a:spcBef>
                <a:spcPts val="900"/>
              </a:spcBef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group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studies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were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chosen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90" i="1">
                <a:latin typeface="Arial"/>
                <a:cs typeface="Arial"/>
              </a:rPr>
              <a:t>because</a:t>
            </a:r>
            <a:r>
              <a:rPr dirty="0" sz="2250" spc="-155" i="1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they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were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likely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replicate</a:t>
            </a:r>
            <a:endParaRPr sz="225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1575"/>
              </a:spcBef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hypotheses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analyses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study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were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not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preregistered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story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unfolds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further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this</a:t>
            </a:r>
            <a:r>
              <a:rPr dirty="0" sz="2250" spc="-16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blogpost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300" y="114300"/>
            <a:ext cx="3047999" cy="63150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Wait,</a:t>
            </a:r>
            <a:r>
              <a:rPr dirty="0" spc="-260"/>
              <a:t> </a:t>
            </a:r>
            <a:r>
              <a:rPr dirty="0" spc="-125"/>
              <a:t>what’s</a:t>
            </a:r>
            <a:r>
              <a:rPr dirty="0" spc="-260"/>
              <a:t> </a:t>
            </a:r>
            <a:r>
              <a:rPr dirty="0"/>
              <a:t>that</a:t>
            </a:r>
            <a:r>
              <a:rPr dirty="0" spc="-254"/>
              <a:t> </a:t>
            </a:r>
            <a:r>
              <a:rPr dirty="0" spc="-80"/>
              <a:t>Retraction</a:t>
            </a:r>
            <a:r>
              <a:rPr dirty="0" spc="-260"/>
              <a:t> </a:t>
            </a:r>
            <a:r>
              <a:rPr dirty="0" spc="-50"/>
              <a:t>Notice</a:t>
            </a:r>
            <a:r>
              <a:rPr dirty="0" spc="-254"/>
              <a:t> </a:t>
            </a:r>
            <a:r>
              <a:rPr dirty="0" spc="-70"/>
              <a:t>all</a:t>
            </a:r>
            <a:r>
              <a:rPr dirty="0" spc="-260"/>
              <a:t> </a:t>
            </a:r>
            <a:r>
              <a:rPr dirty="0" spc="-100"/>
              <a:t>about?!</a:t>
            </a:r>
          </a:p>
        </p:txBody>
      </p:sp>
      <p:pic>
        <p:nvPicPr>
          <p:cNvPr id="3" name="object 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123950"/>
            <a:ext cx="11582400" cy="42005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Wait,</a:t>
            </a:r>
            <a:r>
              <a:rPr dirty="0" spc="-260"/>
              <a:t> </a:t>
            </a:r>
            <a:r>
              <a:rPr dirty="0" spc="-125"/>
              <a:t>what’s</a:t>
            </a:r>
            <a:r>
              <a:rPr dirty="0" spc="-260"/>
              <a:t> </a:t>
            </a:r>
            <a:r>
              <a:rPr dirty="0"/>
              <a:t>that</a:t>
            </a:r>
            <a:r>
              <a:rPr dirty="0" spc="-254"/>
              <a:t> </a:t>
            </a:r>
            <a:r>
              <a:rPr dirty="0" spc="-80"/>
              <a:t>Retraction</a:t>
            </a:r>
            <a:r>
              <a:rPr dirty="0" spc="-260"/>
              <a:t> </a:t>
            </a:r>
            <a:r>
              <a:rPr dirty="0" spc="-50"/>
              <a:t>Notice</a:t>
            </a:r>
            <a:r>
              <a:rPr dirty="0" spc="-254"/>
              <a:t> </a:t>
            </a:r>
            <a:r>
              <a:rPr dirty="0" spc="-70"/>
              <a:t>all</a:t>
            </a:r>
            <a:r>
              <a:rPr dirty="0" spc="-260"/>
              <a:t> </a:t>
            </a:r>
            <a:r>
              <a:rPr dirty="0" spc="-100"/>
              <a:t>about?!</a:t>
            </a:r>
          </a:p>
        </p:txBody>
      </p:sp>
      <p:pic>
        <p:nvPicPr>
          <p:cNvPr id="3" name="object 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399" y="1123950"/>
            <a:ext cx="7781924" cy="42862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19354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Metabias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5"/>
            <a:ext cx="95249" cy="9523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82650" y="1063625"/>
            <a:ext cx="5683885" cy="519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250" spc="-10">
                <a:latin typeface="Arial"/>
                <a:cs typeface="Arial"/>
              </a:rPr>
              <a:t>Original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reviewers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also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pointed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out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flaws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in </a:t>
            </a:r>
            <a:r>
              <a:rPr dirty="0" sz="2250">
                <a:latin typeface="Arial"/>
                <a:cs typeface="Arial"/>
              </a:rPr>
              <a:t>this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study</a:t>
            </a:r>
            <a:endParaRPr sz="2250">
              <a:latin typeface="Arial"/>
              <a:cs typeface="Arial"/>
            </a:endParaRPr>
          </a:p>
          <a:p>
            <a:pPr marL="12700" marR="175260">
              <a:lnSpc>
                <a:spcPct val="125000"/>
              </a:lnSpc>
              <a:spcBef>
                <a:spcPts val="900"/>
              </a:spcBef>
            </a:pPr>
            <a:r>
              <a:rPr dirty="0" sz="2250" spc="-45">
                <a:latin typeface="Arial"/>
                <a:cs typeface="Arial"/>
              </a:rPr>
              <a:t>One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those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reviewers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0">
                <a:latin typeface="Arial"/>
                <a:cs typeface="Arial"/>
              </a:rPr>
              <a:t>spoke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out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Twitter, </a:t>
            </a:r>
            <a:r>
              <a:rPr dirty="0" sz="2250" spc="-90">
                <a:latin typeface="Arial"/>
                <a:cs typeface="Arial"/>
              </a:rPr>
              <a:t>saying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original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authors’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response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was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that </a:t>
            </a:r>
            <a:r>
              <a:rPr dirty="0" sz="2250" spc="-10">
                <a:latin typeface="Arial"/>
                <a:cs typeface="Arial"/>
              </a:rPr>
              <a:t>they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were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aware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flaws,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thought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the </a:t>
            </a:r>
            <a:r>
              <a:rPr dirty="0" sz="2250" spc="-90">
                <a:latin typeface="Arial"/>
                <a:cs typeface="Arial"/>
              </a:rPr>
              <a:t>ends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justified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means</a:t>
            </a:r>
            <a:endParaRPr sz="2250">
              <a:latin typeface="Arial"/>
              <a:cs typeface="Arial"/>
            </a:endParaRPr>
          </a:p>
          <a:p>
            <a:pPr marL="12700" marR="45085">
              <a:lnSpc>
                <a:spcPct val="125000"/>
              </a:lnSpc>
              <a:spcBef>
                <a:spcPts val="900"/>
              </a:spcBef>
            </a:pP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words,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100">
                <a:latin typeface="Arial"/>
                <a:cs typeface="Arial"/>
              </a:rPr>
              <a:t>it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was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okay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fudge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figures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55">
                <a:latin typeface="Arial"/>
                <a:cs typeface="Arial"/>
              </a:rPr>
              <a:t>bit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get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people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7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bandwagon</a:t>
            </a:r>
            <a:endParaRPr sz="2250">
              <a:latin typeface="Arial"/>
              <a:cs typeface="Arial"/>
            </a:endParaRPr>
          </a:p>
          <a:p>
            <a:pPr marL="12700" marR="200660">
              <a:lnSpc>
                <a:spcPct val="125000"/>
              </a:lnSpc>
              <a:spcBef>
                <a:spcPts val="900"/>
              </a:spcBef>
            </a:pPr>
            <a:r>
              <a:rPr dirty="0" sz="2250" spc="-65">
                <a:latin typeface="Arial"/>
                <a:cs typeface="Arial"/>
              </a:rPr>
              <a:t>This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(meta)bias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kind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QRP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that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set </a:t>
            </a:r>
            <a:r>
              <a:rPr dirty="0" sz="2250">
                <a:latin typeface="Arial"/>
                <a:cs typeface="Arial"/>
              </a:rPr>
              <a:t>out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eradicate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250" spc="-135">
                <a:latin typeface="Arial"/>
                <a:cs typeface="Arial"/>
              </a:rPr>
              <a:t>Read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full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thread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4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here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Bluesky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276465"/>
            <a:ext cx="95249" cy="952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4105265"/>
            <a:ext cx="95249" cy="952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5076815"/>
            <a:ext cx="95249" cy="9523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174" y="6048365"/>
            <a:ext cx="95249" cy="95230"/>
          </a:xfrm>
          <a:prstGeom prst="rect">
            <a:avLst/>
          </a:prstGeom>
        </p:spPr>
      </p:pic>
      <p:pic>
        <p:nvPicPr>
          <p:cNvPr id="9" name="object 9" descr="">
            <a:hlinkClick r:id="rId3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72275" y="1238249"/>
            <a:ext cx="5724524" cy="26098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Questionable</a:t>
            </a:r>
            <a:r>
              <a:rPr dirty="0" spc="-215"/>
              <a:t> </a:t>
            </a:r>
            <a:r>
              <a:rPr dirty="0" spc="-105"/>
              <a:t>Metascience</a:t>
            </a:r>
            <a:r>
              <a:rPr dirty="0" spc="-215"/>
              <a:t> </a:t>
            </a:r>
            <a:r>
              <a:rPr dirty="0" spc="-110"/>
              <a:t>Practices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2276465"/>
            <a:ext cx="95249" cy="952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819390"/>
            <a:ext cx="95249" cy="952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3790940"/>
            <a:ext cx="95249" cy="952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4505315"/>
            <a:ext cx="95249" cy="9523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96899" y="949325"/>
            <a:ext cx="12001500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9560">
              <a:lnSpc>
                <a:spcPct val="125000"/>
              </a:lnSpc>
              <a:spcBef>
                <a:spcPts val="100"/>
              </a:spcBef>
            </a:pPr>
            <a:r>
              <a:rPr dirty="0" sz="2250" spc="-60">
                <a:solidFill>
                  <a:srgbClr val="003B49"/>
                </a:solidFill>
                <a:latin typeface="Arial"/>
                <a:cs typeface="Arial"/>
                <a:hlinkClick r:id="rId6"/>
              </a:rPr>
              <a:t>Rubin</a:t>
            </a:r>
            <a:r>
              <a:rPr dirty="0" sz="2250" spc="-140">
                <a:solidFill>
                  <a:srgbClr val="003B49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6"/>
              </a:rPr>
              <a:t>(2023)</a:t>
            </a:r>
            <a:r>
              <a:rPr dirty="0" sz="2250" spc="-13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argued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that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many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proponents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engage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questionable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metascience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practices,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40">
                <a:latin typeface="Arial"/>
                <a:cs typeface="Arial"/>
              </a:rPr>
              <a:t>for </a:t>
            </a:r>
            <a:r>
              <a:rPr dirty="0" sz="2250" spc="-10">
                <a:latin typeface="Arial"/>
                <a:cs typeface="Arial"/>
              </a:rPr>
              <a:t>example: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dirty="0" sz="2250" spc="-70">
                <a:latin typeface="Arial"/>
                <a:cs typeface="Arial"/>
              </a:rPr>
              <a:t>A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0" b="1">
                <a:solidFill>
                  <a:srgbClr val="1C4189"/>
                </a:solidFill>
                <a:latin typeface="Arial"/>
                <a:cs typeface="Arial"/>
              </a:rPr>
              <a:t>lack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5" b="1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evidence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its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efficacy</a:t>
            </a:r>
            <a:endParaRPr sz="2250">
              <a:latin typeface="Arial"/>
              <a:cs typeface="Arial"/>
            </a:endParaRPr>
          </a:p>
          <a:p>
            <a:pPr marL="297815" marR="15875">
              <a:lnSpc>
                <a:spcPct val="125000"/>
              </a:lnSpc>
              <a:spcBef>
                <a:spcPts val="900"/>
              </a:spcBef>
            </a:pPr>
            <a:r>
              <a:rPr dirty="0" sz="2250" spc="-40" b="1">
                <a:solidFill>
                  <a:srgbClr val="1C4189"/>
                </a:solidFill>
                <a:latin typeface="Arial"/>
                <a:cs typeface="Arial"/>
              </a:rPr>
              <a:t>Metabias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towards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blaming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researcher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bias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(QRPs)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for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replication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crisis,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when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there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other </a:t>
            </a:r>
            <a:r>
              <a:rPr dirty="0" sz="2250" spc="-65">
                <a:latin typeface="Arial"/>
                <a:cs typeface="Arial"/>
              </a:rPr>
              <a:t>explanations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(e.g.,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weak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theory,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poor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measurement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practice)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dirty="0" sz="2250" spc="-70">
                <a:latin typeface="Arial"/>
                <a:cs typeface="Arial"/>
              </a:rPr>
              <a:t>Rejecting,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undermining,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0" b="1">
                <a:solidFill>
                  <a:srgbClr val="1C4189"/>
                </a:solidFill>
                <a:latin typeface="Arial"/>
                <a:cs typeface="Arial"/>
              </a:rPr>
              <a:t>ignoring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0" b="1">
                <a:solidFill>
                  <a:srgbClr val="1C4189"/>
                </a:solidFill>
                <a:latin typeface="Arial"/>
                <a:cs typeface="Arial"/>
              </a:rPr>
              <a:t>criticisms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metascience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and/or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science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reform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>
              <a:latin typeface="Arial"/>
              <a:cs typeface="Arial"/>
            </a:endParaRPr>
          </a:p>
          <a:p>
            <a:pPr marL="297815" marR="5080">
              <a:lnSpc>
                <a:spcPct val="108300"/>
              </a:lnSpc>
            </a:pPr>
            <a:r>
              <a:rPr dirty="0" sz="2250" spc="-55">
                <a:latin typeface="Arial"/>
                <a:cs typeface="Arial"/>
              </a:rPr>
              <a:t>Quick,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superficial,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dismissive,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and/or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mocking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style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criticising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others,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predominantly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from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those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positions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 b="1">
                <a:solidFill>
                  <a:srgbClr val="1C4189"/>
                </a:solidFill>
                <a:latin typeface="Arial"/>
                <a:cs typeface="Arial"/>
              </a:rPr>
              <a:t>power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5" b="1">
                <a:solidFill>
                  <a:srgbClr val="1C4189"/>
                </a:solidFill>
                <a:latin typeface="Arial"/>
                <a:cs typeface="Arial"/>
              </a:rPr>
              <a:t>and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privilege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(</a:t>
            </a:r>
            <a:r>
              <a:rPr dirty="0" sz="2250" spc="-75" b="1">
                <a:solidFill>
                  <a:srgbClr val="1C4189"/>
                </a:solidFill>
                <a:latin typeface="Arial"/>
                <a:cs typeface="Arial"/>
              </a:rPr>
              <a:t>bropen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science</a:t>
            </a:r>
            <a:r>
              <a:rPr dirty="0" sz="2250" spc="-10">
                <a:latin typeface="Arial"/>
                <a:cs typeface="Arial"/>
              </a:rPr>
              <a:t>)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What</a:t>
            </a:r>
            <a:r>
              <a:rPr dirty="0" spc="-285"/>
              <a:t> </a:t>
            </a:r>
            <a:r>
              <a:rPr dirty="0" spc="-160"/>
              <a:t>do</a:t>
            </a:r>
            <a:r>
              <a:rPr dirty="0" spc="-285"/>
              <a:t> </a:t>
            </a:r>
            <a:r>
              <a:rPr dirty="0" spc="-145"/>
              <a:t>(most</a:t>
            </a:r>
            <a:r>
              <a:rPr dirty="0" spc="-285"/>
              <a:t> </a:t>
            </a:r>
            <a:r>
              <a:rPr dirty="0" spc="-80"/>
              <a:t>of)</a:t>
            </a:r>
            <a:r>
              <a:rPr dirty="0" spc="-280"/>
              <a:t> </a:t>
            </a:r>
            <a:r>
              <a:rPr dirty="0" spc="-120"/>
              <a:t>these</a:t>
            </a:r>
            <a:r>
              <a:rPr dirty="0" spc="-285"/>
              <a:t> </a:t>
            </a:r>
            <a:r>
              <a:rPr dirty="0" spc="-220"/>
              <a:t>OS</a:t>
            </a:r>
            <a:r>
              <a:rPr dirty="0" spc="-285"/>
              <a:t> </a:t>
            </a:r>
            <a:r>
              <a:rPr dirty="0" spc="-130"/>
              <a:t>proponents</a:t>
            </a:r>
            <a:r>
              <a:rPr dirty="0" spc="-280"/>
              <a:t> </a:t>
            </a:r>
            <a:r>
              <a:rPr dirty="0" spc="-150"/>
              <a:t>have</a:t>
            </a:r>
            <a:r>
              <a:rPr dirty="0" spc="-285"/>
              <a:t> </a:t>
            </a:r>
            <a:r>
              <a:rPr dirty="0" spc="-100"/>
              <a:t>in</a:t>
            </a:r>
            <a:r>
              <a:rPr dirty="0" spc="-285"/>
              <a:t> </a:t>
            </a:r>
            <a:r>
              <a:rPr dirty="0" spc="-275"/>
              <a:t>common?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99" y="1009650"/>
            <a:ext cx="8305800" cy="60769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What</a:t>
            </a:r>
            <a:r>
              <a:rPr dirty="0" spc="-285"/>
              <a:t> </a:t>
            </a:r>
            <a:r>
              <a:rPr dirty="0" spc="-160"/>
              <a:t>do</a:t>
            </a:r>
            <a:r>
              <a:rPr dirty="0" spc="-285"/>
              <a:t> </a:t>
            </a:r>
            <a:r>
              <a:rPr dirty="0" spc="-145"/>
              <a:t>(most</a:t>
            </a:r>
            <a:r>
              <a:rPr dirty="0" spc="-285"/>
              <a:t> </a:t>
            </a:r>
            <a:r>
              <a:rPr dirty="0" spc="-80"/>
              <a:t>of)</a:t>
            </a:r>
            <a:r>
              <a:rPr dirty="0" spc="-285"/>
              <a:t> </a:t>
            </a:r>
            <a:r>
              <a:rPr dirty="0" spc="-120"/>
              <a:t>these</a:t>
            </a:r>
            <a:r>
              <a:rPr dirty="0" spc="-280"/>
              <a:t> </a:t>
            </a:r>
            <a:r>
              <a:rPr dirty="0" spc="-220"/>
              <a:t>OS</a:t>
            </a:r>
            <a:r>
              <a:rPr dirty="0" spc="-285"/>
              <a:t> </a:t>
            </a:r>
            <a:r>
              <a:rPr dirty="0" spc="-130"/>
              <a:t>critics</a:t>
            </a:r>
            <a:r>
              <a:rPr dirty="0" spc="-285"/>
              <a:t> </a:t>
            </a:r>
            <a:r>
              <a:rPr dirty="0" spc="-150"/>
              <a:t>have</a:t>
            </a:r>
            <a:r>
              <a:rPr dirty="0" spc="-285"/>
              <a:t> </a:t>
            </a:r>
            <a:r>
              <a:rPr dirty="0" spc="-100"/>
              <a:t>in</a:t>
            </a:r>
            <a:r>
              <a:rPr dirty="0" spc="-285"/>
              <a:t> </a:t>
            </a:r>
            <a:r>
              <a:rPr dirty="0" spc="-275"/>
              <a:t>common?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124" y="1009650"/>
            <a:ext cx="8362949" cy="60769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175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Bropen</a:t>
            </a:r>
            <a:r>
              <a:rPr dirty="0" spc="-270"/>
              <a:t> </a:t>
            </a:r>
            <a:r>
              <a:rPr dirty="0" spc="-190"/>
              <a:t>Science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96899" y="835025"/>
            <a:ext cx="11859895" cy="3368675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Whitaker</a:t>
            </a:r>
            <a:r>
              <a:rPr dirty="0" sz="2250" spc="-16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&amp;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-5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Guest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(2020)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dirty="0" sz="2250">
                <a:latin typeface="Arial"/>
                <a:cs typeface="Arial"/>
              </a:rPr>
              <a:t>“Not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all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bros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0">
                <a:latin typeface="Arial"/>
                <a:cs typeface="Arial"/>
              </a:rPr>
              <a:t>men…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they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likely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be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from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one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or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following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dominant </a:t>
            </a:r>
            <a:r>
              <a:rPr dirty="0" sz="2250" spc="-120" b="1">
                <a:solidFill>
                  <a:srgbClr val="1C4189"/>
                </a:solidFill>
                <a:latin typeface="Arial"/>
                <a:cs typeface="Arial"/>
              </a:rPr>
              <a:t>social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groups</a:t>
            </a:r>
            <a:r>
              <a:rPr dirty="0" sz="2250" spc="-130">
                <a:latin typeface="Arial"/>
                <a:cs typeface="Arial"/>
              </a:rPr>
              <a:t>: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10">
                <a:latin typeface="Arial"/>
                <a:cs typeface="Arial"/>
              </a:rPr>
              <a:t>male,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white,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cisgender,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heterosexual,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able-bodied,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neurotypical,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high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socioeconomic </a:t>
            </a:r>
            <a:r>
              <a:rPr dirty="0" sz="2250" spc="-55">
                <a:latin typeface="Arial"/>
                <a:cs typeface="Arial"/>
              </a:rPr>
              <a:t>status,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English-</a:t>
            </a:r>
            <a:r>
              <a:rPr dirty="0" sz="2250" spc="-100">
                <a:latin typeface="Arial"/>
                <a:cs typeface="Arial"/>
              </a:rPr>
              <a:t>speaking.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That’s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10">
                <a:latin typeface="Arial"/>
                <a:cs typeface="Arial"/>
              </a:rPr>
              <a:t>because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55" b="1">
                <a:solidFill>
                  <a:srgbClr val="1C4189"/>
                </a:solidFill>
                <a:latin typeface="Arial"/>
                <a:cs typeface="Arial"/>
              </a:rPr>
              <a:t>structural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85" b="1">
                <a:solidFill>
                  <a:srgbClr val="1C4189"/>
                </a:solidFill>
                <a:latin typeface="Arial"/>
                <a:cs typeface="Arial"/>
              </a:rPr>
              <a:t>privileges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75" b="1">
                <a:solidFill>
                  <a:srgbClr val="1C4189"/>
                </a:solidFill>
                <a:latin typeface="Arial"/>
                <a:cs typeface="Arial"/>
              </a:rPr>
              <a:t>exist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1C4189"/>
                </a:solidFill>
                <a:latin typeface="Arial"/>
                <a:cs typeface="Arial"/>
              </a:rPr>
              <a:t>that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35" b="1">
                <a:solidFill>
                  <a:srgbClr val="1C4189"/>
                </a:solidFill>
                <a:latin typeface="Arial"/>
                <a:cs typeface="Arial"/>
              </a:rPr>
              <a:t>benefit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45" b="1">
                <a:solidFill>
                  <a:srgbClr val="1C4189"/>
                </a:solidFill>
                <a:latin typeface="Arial"/>
                <a:cs typeface="Arial"/>
              </a:rPr>
              <a:t>certain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groups</a:t>
            </a:r>
            <a:r>
              <a:rPr dirty="0" sz="2250" spc="-13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of </a:t>
            </a:r>
            <a:r>
              <a:rPr dirty="0" sz="2250" spc="-10">
                <a:latin typeface="Arial"/>
                <a:cs typeface="Arial"/>
              </a:rPr>
              <a:t>people.”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250" spc="-90">
                <a:latin typeface="Arial"/>
                <a:cs typeface="Arial"/>
              </a:rPr>
              <a:t>“</a:t>
            </a:r>
            <a:r>
              <a:rPr dirty="0" sz="2250" spc="-90" b="1">
                <a:solidFill>
                  <a:srgbClr val="1C4189"/>
                </a:solidFill>
                <a:latin typeface="Arial"/>
                <a:cs typeface="Arial"/>
              </a:rPr>
              <a:t>#bropenscience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tongue-</a:t>
            </a:r>
            <a:r>
              <a:rPr dirty="0" sz="2250" spc="-10">
                <a:latin typeface="Arial"/>
                <a:cs typeface="Arial"/>
              </a:rPr>
              <a:t>in-</a:t>
            </a:r>
            <a:r>
              <a:rPr dirty="0" sz="2250" spc="-85">
                <a:latin typeface="Arial"/>
                <a:cs typeface="Arial"/>
              </a:rPr>
              <a:t>cheek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expression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also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has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serious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0">
                <a:latin typeface="Arial"/>
                <a:cs typeface="Arial"/>
              </a:rPr>
              <a:t>side,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shedding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light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the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250" spc="-30" b="1">
                <a:solidFill>
                  <a:srgbClr val="1C4189"/>
                </a:solidFill>
                <a:latin typeface="Arial"/>
                <a:cs typeface="Arial"/>
              </a:rPr>
              <a:t>narrow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20" b="1">
                <a:solidFill>
                  <a:srgbClr val="1C4189"/>
                </a:solidFill>
                <a:latin typeface="Arial"/>
                <a:cs typeface="Arial"/>
              </a:rPr>
              <a:t>demographics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1C4189"/>
                </a:solidFill>
                <a:latin typeface="Arial"/>
                <a:cs typeface="Arial"/>
              </a:rPr>
              <a:t>off-</a:t>
            </a:r>
            <a:r>
              <a:rPr dirty="0" sz="2250" spc="-50" b="1">
                <a:solidFill>
                  <a:srgbClr val="1C4189"/>
                </a:solidFill>
                <a:latin typeface="Arial"/>
                <a:cs typeface="Arial"/>
              </a:rPr>
              <a:t>putting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75" b="1">
                <a:solidFill>
                  <a:srgbClr val="1C4189"/>
                </a:solidFill>
                <a:latin typeface="Arial"/>
                <a:cs typeface="Arial"/>
              </a:rPr>
              <a:t>behavioural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50" b="1">
                <a:solidFill>
                  <a:srgbClr val="1C4189"/>
                </a:solidFill>
                <a:latin typeface="Arial"/>
                <a:cs typeface="Arial"/>
              </a:rPr>
              <a:t>patterns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14">
                <a:latin typeface="Arial"/>
                <a:cs typeface="Arial"/>
              </a:rPr>
              <a:t>seen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open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science.”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7103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Glimmers</a:t>
            </a:r>
            <a:r>
              <a:rPr dirty="0" spc="-270"/>
              <a:t> </a:t>
            </a:r>
            <a:r>
              <a:rPr dirty="0" spc="-55"/>
              <a:t>of</a:t>
            </a:r>
            <a:r>
              <a:rPr dirty="0" spc="-265"/>
              <a:t> </a:t>
            </a:r>
            <a:r>
              <a:rPr dirty="0" spc="-40"/>
              <a:t>Hope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4"/>
            <a:ext cx="95249" cy="9523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82650" y="1063625"/>
            <a:ext cx="11829415" cy="282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250" spc="-8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The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6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Society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6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for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the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3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Improvement</a:t>
            </a:r>
            <a:r>
              <a:rPr dirty="0" sz="2250" spc="-14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of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8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Psychological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12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Science’s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6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Code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of</a:t>
            </a:r>
            <a:r>
              <a:rPr dirty="0" sz="2250" spc="-14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2250" spc="-25">
                <a:solidFill>
                  <a:srgbClr val="003B49"/>
                </a:solidFill>
                <a:latin typeface="Arial"/>
                <a:cs typeface="Arial"/>
                <a:hlinkClick r:id="rId3"/>
              </a:rPr>
              <a:t>Conduct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warns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against </a:t>
            </a:r>
            <a:r>
              <a:rPr dirty="0" sz="2250" spc="-40">
                <a:latin typeface="Arial"/>
                <a:cs typeface="Arial"/>
              </a:rPr>
              <a:t>behaviour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typical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#bropenscience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now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(visibly)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committed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diversity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inclusion</a:t>
            </a:r>
            <a:endParaRPr sz="2250">
              <a:latin typeface="Arial"/>
              <a:cs typeface="Arial"/>
            </a:endParaRPr>
          </a:p>
          <a:p>
            <a:pPr marL="12700" marR="664845">
              <a:lnSpc>
                <a:spcPct val="125000"/>
              </a:lnSpc>
              <a:spcBef>
                <a:spcPts val="900"/>
              </a:spcBef>
            </a:pPr>
            <a:r>
              <a:rPr dirty="0" sz="2250" spc="-8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The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Center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6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for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Open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12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Science’s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9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Symposium: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Critical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7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Perspectives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4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on</a:t>
            </a:r>
            <a:r>
              <a:rPr dirty="0" sz="2250" spc="-14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the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5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Metascience</a:t>
            </a:r>
            <a:r>
              <a:rPr dirty="0" sz="2250" spc="-15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4"/>
              </a:rPr>
              <a:t>Reform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25">
                <a:solidFill>
                  <a:srgbClr val="003B49"/>
                </a:solidFill>
                <a:latin typeface="Arial"/>
                <a:cs typeface="Arial"/>
                <a:hlinkClick r:id="rId4"/>
              </a:rPr>
              <a:t>Movement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10">
                <a:latin typeface="Arial"/>
                <a:cs typeface="Arial"/>
              </a:rPr>
              <a:t>an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0">
                <a:latin typeface="Arial"/>
                <a:cs typeface="Arial"/>
              </a:rPr>
              <a:t>example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embracing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criticism</a:t>
            </a:r>
            <a:endParaRPr sz="2250">
              <a:latin typeface="Arial"/>
              <a:cs typeface="Arial"/>
            </a:endParaRPr>
          </a:p>
          <a:p>
            <a:pPr marL="12700" marR="987425">
              <a:lnSpc>
                <a:spcPct val="125000"/>
              </a:lnSpc>
              <a:spcBef>
                <a:spcPts val="900"/>
              </a:spcBef>
            </a:pPr>
            <a:r>
              <a:rPr dirty="0" sz="2250" spc="-10">
                <a:latin typeface="Arial"/>
                <a:cs typeface="Arial"/>
              </a:rPr>
              <a:t>Non-</a:t>
            </a:r>
            <a:r>
              <a:rPr dirty="0" sz="2250" spc="-75">
                <a:latin typeface="Arial"/>
                <a:cs typeface="Arial"/>
              </a:rPr>
              <a:t>English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speaking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groups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are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being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set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up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which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challenge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dilute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dominant Western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narrative,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90">
                <a:latin typeface="Arial"/>
                <a:cs typeface="Arial"/>
              </a:rPr>
              <a:t>such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Chinese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250" spc="-5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Open</a:t>
            </a:r>
            <a:r>
              <a:rPr dirty="0" sz="2250" spc="-15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250" spc="-114">
                <a:solidFill>
                  <a:srgbClr val="003B49"/>
                </a:solidFill>
                <a:latin typeface="Arial"/>
                <a:cs typeface="Arial"/>
                <a:hlinkClick r:id="rId5"/>
              </a:rPr>
              <a:t>Science</a:t>
            </a:r>
            <a:r>
              <a:rPr dirty="0" sz="2250" spc="-16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250" spc="-1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Network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2276464"/>
            <a:ext cx="95249" cy="952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174" y="3248014"/>
            <a:ext cx="95249" cy="952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Lecture</a:t>
            </a:r>
            <a:r>
              <a:rPr dirty="0" spc="-260"/>
              <a:t> </a:t>
            </a:r>
            <a:r>
              <a:rPr dirty="0" spc="-150"/>
              <a:t>Summary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238249"/>
            <a:ext cx="4562474" cy="45529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4973" y="1304914"/>
            <a:ext cx="95250" cy="9523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59449" y="1063625"/>
            <a:ext cx="7045325" cy="562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6055">
              <a:lnSpc>
                <a:spcPct val="125000"/>
              </a:lnSpc>
              <a:spcBef>
                <a:spcPts val="100"/>
              </a:spcBef>
            </a:pPr>
            <a:r>
              <a:rPr dirty="0" sz="2250" spc="-80">
                <a:latin typeface="Arial"/>
                <a:cs typeface="Arial"/>
              </a:rPr>
              <a:t>The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0" b="1">
                <a:solidFill>
                  <a:srgbClr val="1C4189"/>
                </a:solidFill>
                <a:latin typeface="Arial"/>
                <a:cs typeface="Arial"/>
              </a:rPr>
              <a:t>Replication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20" b="1">
                <a:solidFill>
                  <a:srgbClr val="1C4189"/>
                </a:solidFill>
                <a:latin typeface="Arial"/>
                <a:cs typeface="Arial"/>
              </a:rPr>
              <a:t>Crisis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Psychology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triggered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chain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of </a:t>
            </a:r>
            <a:r>
              <a:rPr dirty="0" sz="2250" spc="-80">
                <a:latin typeface="Arial"/>
                <a:cs typeface="Arial"/>
              </a:rPr>
              <a:t>events,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intended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improve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Psychological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Science</a:t>
            </a:r>
            <a:endParaRPr sz="2250">
              <a:latin typeface="Arial"/>
              <a:cs typeface="Arial"/>
            </a:endParaRPr>
          </a:p>
          <a:p>
            <a:pPr marL="12700" marR="24130">
              <a:lnSpc>
                <a:spcPct val="125000"/>
              </a:lnSpc>
              <a:spcBef>
                <a:spcPts val="900"/>
              </a:spcBef>
            </a:pPr>
            <a:r>
              <a:rPr dirty="0" sz="2250" spc="-30">
                <a:latin typeface="Arial"/>
                <a:cs typeface="Arial"/>
              </a:rPr>
              <a:t>Initially,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discipline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focused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on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identifying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problems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and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list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Questionable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14" b="1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dirty="0" sz="2250" spc="-14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5" b="1">
                <a:solidFill>
                  <a:srgbClr val="1C4189"/>
                </a:solidFill>
                <a:latin typeface="Arial"/>
                <a:cs typeface="Arial"/>
              </a:rPr>
              <a:t>Practices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emerged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dirty="0" sz="2250">
                <a:latin typeface="Arial"/>
                <a:cs typeface="Arial"/>
              </a:rPr>
              <a:t>In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response,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 b="1">
                <a:solidFill>
                  <a:srgbClr val="1C4189"/>
                </a:solidFill>
                <a:latin typeface="Arial"/>
                <a:cs typeface="Arial"/>
              </a:rPr>
              <a:t>Open</a:t>
            </a:r>
            <a:r>
              <a:rPr dirty="0" sz="2250" spc="-15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35" b="1">
                <a:solidFill>
                  <a:srgbClr val="1C4189"/>
                </a:solidFill>
                <a:latin typeface="Arial"/>
                <a:cs typeface="Arial"/>
              </a:rPr>
              <a:t>Science</a:t>
            </a:r>
            <a:r>
              <a:rPr dirty="0" sz="2250" spc="-14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initiatives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were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developed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that </a:t>
            </a:r>
            <a:r>
              <a:rPr dirty="0" sz="2250" spc="-10">
                <a:latin typeface="Arial"/>
                <a:cs typeface="Arial"/>
              </a:rPr>
              <a:t>attempted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prevent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QRPs</a:t>
            </a:r>
            <a:endParaRPr sz="2250">
              <a:latin typeface="Arial"/>
              <a:cs typeface="Arial"/>
            </a:endParaRPr>
          </a:p>
          <a:p>
            <a:pPr marL="12700" marR="605790">
              <a:lnSpc>
                <a:spcPct val="125000"/>
              </a:lnSpc>
              <a:spcBef>
                <a:spcPts val="900"/>
              </a:spcBef>
            </a:pPr>
            <a:r>
              <a:rPr dirty="0" sz="2250" spc="-60">
                <a:latin typeface="Arial"/>
                <a:cs typeface="Arial"/>
              </a:rPr>
              <a:t>However,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25">
                <a:latin typeface="Arial"/>
                <a:cs typeface="Arial"/>
              </a:rPr>
              <a:t>has</a:t>
            </a:r>
            <a:r>
              <a:rPr dirty="0" sz="2250" spc="-170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been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subject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1C4189"/>
                </a:solidFill>
                <a:latin typeface="Arial"/>
                <a:cs typeface="Arial"/>
              </a:rPr>
              <a:t>Questionable </a:t>
            </a:r>
            <a:r>
              <a:rPr dirty="0" sz="2250" spc="-70" b="1">
                <a:solidFill>
                  <a:srgbClr val="1C4189"/>
                </a:solidFill>
                <a:latin typeface="Arial"/>
                <a:cs typeface="Arial"/>
              </a:rPr>
              <a:t>Metascience</a:t>
            </a:r>
            <a:r>
              <a:rPr dirty="0" sz="2250" spc="-1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95" b="1">
                <a:solidFill>
                  <a:srgbClr val="1C4189"/>
                </a:solidFill>
                <a:latin typeface="Arial"/>
                <a:cs typeface="Arial"/>
              </a:rPr>
              <a:t>Practices</a:t>
            </a:r>
            <a:r>
              <a:rPr dirty="0" sz="2250" spc="-15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must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be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held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same </a:t>
            </a:r>
            <a:r>
              <a:rPr dirty="0" sz="2250" spc="-55">
                <a:latin typeface="Arial"/>
                <a:cs typeface="Arial"/>
              </a:rPr>
              <a:t>standards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the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100">
                <a:latin typeface="Arial"/>
                <a:cs typeface="Arial"/>
              </a:rPr>
              <a:t>it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trying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improve</a:t>
            </a:r>
            <a:endParaRPr sz="2250">
              <a:latin typeface="Arial"/>
              <a:cs typeface="Arial"/>
            </a:endParaRPr>
          </a:p>
          <a:p>
            <a:pPr marL="12700" marR="378460">
              <a:lnSpc>
                <a:spcPct val="125000"/>
              </a:lnSpc>
              <a:spcBef>
                <a:spcPts val="900"/>
              </a:spcBef>
            </a:pPr>
            <a:r>
              <a:rPr dirty="0" sz="2250" spc="-155">
                <a:latin typeface="Arial"/>
                <a:cs typeface="Arial"/>
              </a:rPr>
              <a:t>OS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showing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signs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becoming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humble,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more </a:t>
            </a:r>
            <a:r>
              <a:rPr dirty="0" sz="2250" spc="-25">
                <a:latin typeface="Arial"/>
                <a:cs typeface="Arial"/>
              </a:rPr>
              <a:t>reflective,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more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inclusive,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85">
                <a:latin typeface="Arial"/>
                <a:cs typeface="Arial"/>
              </a:rPr>
              <a:t>and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will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10">
                <a:latin typeface="Arial"/>
                <a:cs typeface="Arial"/>
              </a:rPr>
              <a:t>have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no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choice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but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40">
                <a:latin typeface="Arial"/>
                <a:cs typeface="Arial"/>
              </a:rPr>
              <a:t>to </a:t>
            </a:r>
            <a:r>
              <a:rPr dirty="0" sz="2250" spc="-25">
                <a:latin typeface="Arial"/>
                <a:cs typeface="Arial"/>
              </a:rPr>
              <a:t>provide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robust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evidence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its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effectiveness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4973" y="2276463"/>
            <a:ext cx="95250" cy="952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4973" y="3248013"/>
            <a:ext cx="95250" cy="9523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4973" y="4219563"/>
            <a:ext cx="95250" cy="9523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4973" y="5619738"/>
            <a:ext cx="95250" cy="95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4219575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3"/>
                </a:moveTo>
                <a:lnTo>
                  <a:pt x="0" y="5058"/>
                </a:lnTo>
                <a:lnTo>
                  <a:pt x="4193" y="2789"/>
                </a:lnTo>
                <a:lnTo>
                  <a:pt x="11217" y="697"/>
                </a:lnTo>
                <a:lnTo>
                  <a:pt x="18819" y="0"/>
                </a:lnTo>
                <a:lnTo>
                  <a:pt x="12134619" y="0"/>
                </a:lnTo>
                <a:lnTo>
                  <a:pt x="12142220" y="697"/>
                </a:lnTo>
                <a:lnTo>
                  <a:pt x="12149244" y="2789"/>
                </a:lnTo>
                <a:lnTo>
                  <a:pt x="12155691" y="6276"/>
                </a:lnTo>
                <a:lnTo>
                  <a:pt x="12159596" y="9524"/>
                </a:lnTo>
                <a:lnTo>
                  <a:pt x="18819" y="9524"/>
                </a:lnTo>
                <a:lnTo>
                  <a:pt x="18819" y="9763"/>
                </a:lnTo>
                <a:close/>
              </a:path>
              <a:path w="12162155" h="18414">
                <a:moveTo>
                  <a:pt x="12155300" y="18370"/>
                </a:moveTo>
                <a:lnTo>
                  <a:pt x="12149244" y="12314"/>
                </a:lnTo>
                <a:lnTo>
                  <a:pt x="12142508" y="9524"/>
                </a:lnTo>
                <a:lnTo>
                  <a:pt x="12159596" y="9524"/>
                </a:lnTo>
                <a:lnTo>
                  <a:pt x="12161560" y="11158"/>
                </a:lnTo>
                <a:lnTo>
                  <a:pt x="12161992" y="11678"/>
                </a:lnTo>
                <a:lnTo>
                  <a:pt x="12155300" y="183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4224470"/>
            <a:ext cx="12192000" cy="929005"/>
            <a:chOff x="609599" y="4224470"/>
            <a:chExt cx="12192000" cy="92900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4230738"/>
              <a:ext cx="12172950" cy="922655"/>
            </a:xfrm>
            <a:custGeom>
              <a:avLst/>
              <a:gdLst/>
              <a:ahLst/>
              <a:cxnLst/>
              <a:rect l="l" t="t" r="r" b="b"/>
              <a:pathLst>
                <a:path w="12172950" h="922654">
                  <a:moveTo>
                    <a:pt x="12172709" y="26936"/>
                  </a:moveTo>
                  <a:lnTo>
                    <a:pt x="12172023" y="19342"/>
                  </a:lnTo>
                  <a:lnTo>
                    <a:pt x="12169927" y="12319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43"/>
                  </a:lnTo>
                  <a:lnTo>
                    <a:pt x="12160402" y="12319"/>
                  </a:lnTo>
                  <a:lnTo>
                    <a:pt x="12163184" y="19050"/>
                  </a:lnTo>
                  <a:lnTo>
                    <a:pt x="12163184" y="892086"/>
                  </a:lnTo>
                  <a:lnTo>
                    <a:pt x="12160402" y="898817"/>
                  </a:lnTo>
                  <a:lnTo>
                    <a:pt x="12155297" y="903922"/>
                  </a:lnTo>
                  <a:lnTo>
                    <a:pt x="12154814" y="904405"/>
                  </a:lnTo>
                  <a:lnTo>
                    <a:pt x="12149239" y="909980"/>
                  </a:lnTo>
                  <a:lnTo>
                    <a:pt x="12142508" y="912774"/>
                  </a:lnTo>
                  <a:lnTo>
                    <a:pt x="18808" y="912774"/>
                  </a:lnTo>
                  <a:lnTo>
                    <a:pt x="18808" y="912533"/>
                  </a:lnTo>
                  <a:lnTo>
                    <a:pt x="0" y="917232"/>
                  </a:lnTo>
                  <a:lnTo>
                    <a:pt x="4191" y="919505"/>
                  </a:lnTo>
                  <a:lnTo>
                    <a:pt x="11214" y="921600"/>
                  </a:lnTo>
                  <a:lnTo>
                    <a:pt x="18808" y="922286"/>
                  </a:lnTo>
                  <a:lnTo>
                    <a:pt x="12134621" y="922286"/>
                  </a:lnTo>
                  <a:lnTo>
                    <a:pt x="12161990" y="910615"/>
                  </a:lnTo>
                  <a:lnTo>
                    <a:pt x="12166435" y="905268"/>
                  </a:lnTo>
                  <a:lnTo>
                    <a:pt x="12169927" y="898817"/>
                  </a:lnTo>
                  <a:lnTo>
                    <a:pt x="12172023" y="891794"/>
                  </a:lnTo>
                  <a:lnTo>
                    <a:pt x="12172709" y="884199"/>
                  </a:lnTo>
                  <a:lnTo>
                    <a:pt x="12172709" y="2693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4224470"/>
              <a:ext cx="38100" cy="923925"/>
            </a:xfrm>
            <a:custGeom>
              <a:avLst/>
              <a:gdLst/>
              <a:ahLst/>
              <a:cxnLst/>
              <a:rect l="l" t="t" r="r" b="b"/>
              <a:pathLst>
                <a:path w="38100" h="923925">
                  <a:moveTo>
                    <a:pt x="19582" y="923659"/>
                  </a:moveTo>
                  <a:lnTo>
                    <a:pt x="0" y="8904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919029"/>
                  </a:lnTo>
                  <a:lnTo>
                    <a:pt x="19582" y="923659"/>
                  </a:lnTo>
                  <a:close/>
                </a:path>
              </a:pathLst>
            </a:custGeom>
            <a:solidFill>
              <a:srgbClr val="188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4229098"/>
              <a:ext cx="12144375" cy="447675"/>
            </a:xfrm>
            <a:custGeom>
              <a:avLst/>
              <a:gdLst/>
              <a:ahLst/>
              <a:cxnLst/>
              <a:rect l="l" t="t" r="r" b="b"/>
              <a:pathLst>
                <a:path w="12144375" h="447675">
                  <a:moveTo>
                    <a:pt x="12144374" y="447674"/>
                  </a:moveTo>
                  <a:lnTo>
                    <a:pt x="0" y="44767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447674"/>
                  </a:lnTo>
                  <a:close/>
                </a:path>
              </a:pathLst>
            </a:custGeom>
            <a:solidFill>
              <a:srgbClr val="E7F2ED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4333803"/>
              <a:ext cx="171503" cy="22866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6420147" y="590549"/>
            <a:ext cx="2075180" cy="38100"/>
          </a:xfrm>
          <a:custGeom>
            <a:avLst/>
            <a:gdLst/>
            <a:ahLst/>
            <a:cxnLst/>
            <a:rect l="l" t="t" r="r" b="b"/>
            <a:pathLst>
              <a:path w="2075179" h="38100">
                <a:moveTo>
                  <a:pt x="2075110" y="38099"/>
                </a:moveTo>
                <a:lnTo>
                  <a:pt x="0" y="38099"/>
                </a:lnTo>
                <a:lnTo>
                  <a:pt x="0" y="0"/>
                </a:lnTo>
                <a:lnTo>
                  <a:pt x="2075110" y="0"/>
                </a:lnTo>
                <a:lnTo>
                  <a:pt x="2075110" y="38099"/>
                </a:lnTo>
                <a:close/>
              </a:path>
            </a:pathLst>
          </a:custGeom>
          <a:solidFill>
            <a:srgbClr val="003B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10484485" cy="101473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5"/>
              </a:spcBef>
            </a:pPr>
            <a:r>
              <a:rPr dirty="0" sz="3200" spc="-150"/>
              <a:t>…Everything</a:t>
            </a:r>
            <a:r>
              <a:rPr dirty="0" sz="3200" spc="-235"/>
              <a:t> </a:t>
            </a:r>
            <a:r>
              <a:rPr dirty="0" sz="3200" spc="-155"/>
              <a:t>changed</a:t>
            </a:r>
            <a:r>
              <a:rPr dirty="0" sz="3200" spc="-229"/>
              <a:t> </a:t>
            </a:r>
            <a:r>
              <a:rPr dirty="0" sz="3200" spc="-65"/>
              <a:t>when</a:t>
            </a:r>
            <a:r>
              <a:rPr dirty="0" sz="3200" spc="-229"/>
              <a:t> </a:t>
            </a:r>
            <a:r>
              <a:rPr dirty="0" sz="3200"/>
              <a:t>the</a:t>
            </a:r>
            <a:r>
              <a:rPr dirty="0" sz="3200" spc="-235"/>
              <a:t> </a:t>
            </a:r>
            <a:r>
              <a:rPr dirty="0" sz="3200" spc="-40"/>
              <a:t>Fire</a:t>
            </a:r>
            <a:r>
              <a:rPr dirty="0" sz="3200" spc="-229"/>
              <a:t> </a:t>
            </a:r>
            <a:r>
              <a:rPr dirty="0" sz="3200" spc="-10"/>
              <a:t>Nation</a:t>
            </a:r>
            <a:r>
              <a:rPr dirty="0" sz="3200" spc="-235"/>
              <a:t> </a:t>
            </a:r>
            <a:r>
              <a:rPr dirty="0" sz="3200" spc="-60"/>
              <a:t>Open</a:t>
            </a:r>
            <a:r>
              <a:rPr dirty="0" sz="3200" spc="-229"/>
              <a:t> </a:t>
            </a:r>
            <a:r>
              <a:rPr dirty="0" sz="3200" spc="-120"/>
              <a:t>Science </a:t>
            </a:r>
            <a:r>
              <a:rPr dirty="0" sz="3200" spc="-65"/>
              <a:t>Collaboration</a:t>
            </a:r>
            <a:r>
              <a:rPr dirty="0" sz="3200" spc="-175"/>
              <a:t> </a:t>
            </a:r>
            <a:r>
              <a:rPr dirty="0" sz="3200" spc="-10"/>
              <a:t>attacked</a:t>
            </a:r>
            <a:endParaRPr sz="32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2200274"/>
            <a:ext cx="85725" cy="857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686048"/>
            <a:ext cx="85725" cy="8572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3181348"/>
            <a:ext cx="85725" cy="8572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3667123"/>
            <a:ext cx="85725" cy="8572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96899" y="1463675"/>
            <a:ext cx="12186920" cy="3585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0">
                <a:latin typeface="Arial"/>
                <a:cs typeface="Arial"/>
              </a:rPr>
              <a:t>Open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Science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Collaboration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(2015):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1C4189"/>
                </a:solidFill>
                <a:latin typeface="Arial"/>
                <a:cs typeface="Arial"/>
              </a:rPr>
              <a:t>Estimating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1C4189"/>
                </a:solidFill>
                <a:latin typeface="Arial"/>
                <a:cs typeface="Arial"/>
              </a:rPr>
              <a:t>the</a:t>
            </a:r>
            <a:r>
              <a:rPr dirty="0" sz="2000" spc="-114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1C4189"/>
                </a:solidFill>
                <a:latin typeface="Arial"/>
                <a:cs typeface="Arial"/>
              </a:rPr>
              <a:t>reproducibility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100" b="1">
                <a:solidFill>
                  <a:srgbClr val="1C4189"/>
                </a:solidFill>
                <a:latin typeface="Arial"/>
                <a:cs typeface="Arial"/>
              </a:rPr>
              <a:t>psychological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1C4189"/>
                </a:solidFill>
                <a:latin typeface="Arial"/>
                <a:cs typeface="Arial"/>
              </a:rPr>
              <a:t>science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Attempted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replicate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findings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published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high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profile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journals</a:t>
            </a:r>
            <a:endParaRPr sz="2000">
              <a:latin typeface="Arial"/>
              <a:cs typeface="Arial"/>
            </a:endParaRPr>
          </a:p>
          <a:p>
            <a:pPr marL="269240" marR="3662679">
              <a:lnSpc>
                <a:spcPts val="3900"/>
              </a:lnSpc>
              <a:spcBef>
                <a:spcPts val="305"/>
              </a:spcBef>
            </a:pPr>
            <a:r>
              <a:rPr dirty="0" sz="2000" spc="-45">
                <a:latin typeface="Arial"/>
                <a:cs typeface="Arial"/>
              </a:rPr>
              <a:t>Replicated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sizes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half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size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ones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than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originally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reported </a:t>
            </a:r>
            <a:r>
              <a:rPr dirty="0" sz="2000" spc="-40">
                <a:latin typeface="Arial"/>
                <a:cs typeface="Arial"/>
              </a:rPr>
              <a:t>97%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original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55" i="1">
                <a:latin typeface="Arial"/>
                <a:cs typeface="Arial"/>
              </a:rPr>
              <a:t>p</a:t>
            </a:r>
            <a:r>
              <a:rPr dirty="0" sz="2000" spc="-55">
                <a:latin typeface="Arial"/>
                <a:cs typeface="Arial"/>
              </a:rPr>
              <a:t>-</a:t>
            </a:r>
            <a:r>
              <a:rPr dirty="0" sz="2000" spc="-65">
                <a:latin typeface="Arial"/>
                <a:cs typeface="Arial"/>
              </a:rPr>
              <a:t>values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statistically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significant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(</a:t>
            </a:r>
            <a:r>
              <a:rPr dirty="0" sz="2000" spc="-90" i="1">
                <a:latin typeface="Arial"/>
                <a:cs typeface="Arial"/>
              </a:rPr>
              <a:t>p</a:t>
            </a:r>
            <a:r>
              <a:rPr dirty="0" sz="2000" spc="-120" i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&lt;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0.05)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045"/>
              </a:spcBef>
            </a:pP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36%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replicated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5" i="1">
                <a:latin typeface="Arial"/>
                <a:cs typeface="Arial"/>
              </a:rPr>
              <a:t>p</a:t>
            </a:r>
            <a:r>
              <a:rPr dirty="0" sz="2000" spc="-55">
                <a:latin typeface="Arial"/>
                <a:cs typeface="Arial"/>
              </a:rPr>
              <a:t>-</a:t>
            </a:r>
            <a:r>
              <a:rPr dirty="0" sz="2000" spc="-65">
                <a:latin typeface="Arial"/>
                <a:cs typeface="Arial"/>
              </a:rPr>
              <a:t>values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statistically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significant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Arial"/>
              <a:cs typeface="Arial"/>
            </a:endParaRPr>
          </a:p>
          <a:p>
            <a:pPr marL="410209">
              <a:lnSpc>
                <a:spcPct val="100000"/>
              </a:lnSpc>
            </a:pPr>
            <a:r>
              <a:rPr dirty="0" sz="1400" spc="-10" b="1">
                <a:solidFill>
                  <a:srgbClr val="1C4189"/>
                </a:solidFill>
                <a:latin typeface="Arial"/>
                <a:cs typeface="Arial"/>
              </a:rPr>
              <a:t>Vocabulary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</a:pPr>
            <a:r>
              <a:rPr dirty="0" sz="1400" spc="-45" b="1">
                <a:solidFill>
                  <a:srgbClr val="1C4189"/>
                </a:solidFill>
                <a:latin typeface="Arial"/>
                <a:cs typeface="Arial"/>
              </a:rPr>
              <a:t>Replication:</a:t>
            </a:r>
            <a:r>
              <a:rPr dirty="0" sz="1400" spc="-8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45">
                <a:latin typeface="Arial"/>
                <a:cs typeface="Arial"/>
              </a:rPr>
              <a:t>The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process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repeating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(re-</a:t>
            </a:r>
            <a:r>
              <a:rPr dirty="0" sz="1400" spc="-10">
                <a:latin typeface="Arial"/>
                <a:cs typeface="Arial"/>
              </a:rPr>
              <a:t>running)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80">
                <a:latin typeface="Arial"/>
                <a:cs typeface="Arial"/>
              </a:rPr>
              <a:t> same </a:t>
            </a:r>
            <a:r>
              <a:rPr dirty="0" sz="1400" spc="-10">
                <a:latin typeface="Arial"/>
                <a:cs typeface="Arial"/>
              </a:rPr>
              <a:t>study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using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identical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methodology.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Further</a:t>
            </a:r>
            <a:r>
              <a:rPr dirty="0" spc="-250"/>
              <a:t> </a:t>
            </a:r>
            <a:r>
              <a:rPr dirty="0" spc="-150"/>
              <a:t>Reading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209663"/>
            <a:ext cx="66675" cy="666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99" y="1590663"/>
            <a:ext cx="66675" cy="666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1971663"/>
            <a:ext cx="66675" cy="6665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599" y="3000363"/>
            <a:ext cx="66675" cy="6665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599" y="3600438"/>
            <a:ext cx="66675" cy="6665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599" y="4200513"/>
            <a:ext cx="66675" cy="6665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599" y="4800588"/>
            <a:ext cx="66675" cy="6665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599" y="5400663"/>
            <a:ext cx="66675" cy="6665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96899" y="960755"/>
            <a:ext cx="12136755" cy="551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2090" marR="7945755">
              <a:lnSpc>
                <a:spcPct val="161300"/>
              </a:lnSpc>
              <a:spcBef>
                <a:spcPts val="95"/>
              </a:spcBef>
            </a:pPr>
            <a:r>
              <a:rPr dirty="0" sz="1550" spc="-75">
                <a:solidFill>
                  <a:srgbClr val="003B49"/>
                </a:solidFill>
                <a:latin typeface="Arial"/>
                <a:cs typeface="Arial"/>
                <a:hlinkClick r:id="rId10"/>
              </a:rPr>
              <a:t>FORRT</a:t>
            </a:r>
            <a:r>
              <a:rPr dirty="0" sz="1550" spc="-85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(including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003B49"/>
                </a:solidFill>
                <a:latin typeface="Arial"/>
                <a:cs typeface="Arial"/>
                <a:hlinkClick r:id="rId11"/>
              </a:rPr>
              <a:t>Open</a:t>
            </a:r>
            <a:r>
              <a:rPr dirty="0" sz="1550" spc="-80">
                <a:solidFill>
                  <a:srgbClr val="003B49"/>
                </a:solidFill>
                <a:latin typeface="Arial"/>
                <a:cs typeface="Arial"/>
                <a:hlinkClick r:id="rId11"/>
              </a:rPr>
              <a:t> </a:t>
            </a:r>
            <a:r>
              <a:rPr dirty="0" sz="1550" spc="-70">
                <a:solidFill>
                  <a:srgbClr val="003B49"/>
                </a:solidFill>
                <a:latin typeface="Arial"/>
                <a:cs typeface="Arial"/>
                <a:hlinkClick r:id="rId11"/>
              </a:rPr>
              <a:t>Science</a:t>
            </a:r>
            <a:r>
              <a:rPr dirty="0" sz="1550" spc="-80">
                <a:solidFill>
                  <a:srgbClr val="003B49"/>
                </a:solidFill>
                <a:latin typeface="Arial"/>
                <a:cs typeface="Arial"/>
                <a:hlinkClick r:id="rId11"/>
              </a:rPr>
              <a:t> </a:t>
            </a:r>
            <a:r>
              <a:rPr dirty="0" sz="1550" spc="-10">
                <a:solidFill>
                  <a:srgbClr val="003B49"/>
                </a:solidFill>
                <a:latin typeface="Arial"/>
                <a:cs typeface="Arial"/>
                <a:hlinkClick r:id="rId11"/>
              </a:rPr>
              <a:t>Glossary</a:t>
            </a:r>
            <a:r>
              <a:rPr dirty="0" sz="1550" spc="-10">
                <a:latin typeface="Arial"/>
                <a:cs typeface="Arial"/>
              </a:rPr>
              <a:t>) </a:t>
            </a:r>
            <a:r>
              <a:rPr dirty="0" sz="1550">
                <a:latin typeface="Arial"/>
                <a:cs typeface="Arial"/>
              </a:rPr>
              <a:t>Mark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Rubin’s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Critical</a:t>
            </a:r>
            <a:r>
              <a:rPr dirty="0" sz="1550" spc="-4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 </a:t>
            </a:r>
            <a:r>
              <a:rPr dirty="0" sz="1550" spc="-3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Metascience</a:t>
            </a:r>
            <a:r>
              <a:rPr dirty="0" sz="1550" spc="-4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 </a:t>
            </a:r>
            <a:r>
              <a:rPr dirty="0" sz="1550" spc="-6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Reading</a:t>
            </a:r>
            <a:r>
              <a:rPr dirty="0" sz="1550" spc="-4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 </a:t>
            </a:r>
            <a:r>
              <a:rPr dirty="0" sz="1550" spc="-20">
                <a:solidFill>
                  <a:srgbClr val="003B49"/>
                </a:solidFill>
                <a:latin typeface="Arial"/>
                <a:cs typeface="Arial"/>
                <a:hlinkClick r:id="rId12"/>
              </a:rPr>
              <a:t>List</a:t>
            </a:r>
            <a:endParaRPr sz="155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  <a:spcBef>
                <a:spcPts val="1140"/>
              </a:spcBef>
            </a:pPr>
            <a:r>
              <a:rPr dirty="0" sz="1550" spc="-10">
                <a:latin typeface="Arial"/>
                <a:cs typeface="Arial"/>
              </a:rPr>
              <a:t>Mastodon/Bluesky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(follow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folks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cited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in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this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lecture)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>
                <a:latin typeface="Arial"/>
                <a:cs typeface="Arial"/>
              </a:rPr>
              <a:t>More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references: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</a:pPr>
            <a:r>
              <a:rPr dirty="0" sz="1550" spc="-55">
                <a:latin typeface="Arial"/>
                <a:cs typeface="Arial"/>
              </a:rPr>
              <a:t>John,</a:t>
            </a:r>
            <a:r>
              <a:rPr dirty="0" sz="1550" spc="-80">
                <a:latin typeface="Arial"/>
                <a:cs typeface="Arial"/>
              </a:rPr>
              <a:t> L. </a:t>
            </a:r>
            <a:r>
              <a:rPr dirty="0" sz="1550" spc="-90">
                <a:latin typeface="Arial"/>
                <a:cs typeface="Arial"/>
              </a:rPr>
              <a:t>K.,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Loewenstein,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00">
                <a:latin typeface="Arial"/>
                <a:cs typeface="Arial"/>
              </a:rPr>
              <a:t>G.,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&amp;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Prelec,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D.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(2012).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Measuring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prevalence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questionable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research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practices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incentives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for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65">
                <a:latin typeface="Arial"/>
                <a:cs typeface="Arial"/>
              </a:rPr>
              <a:t>truth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telling.</a:t>
            </a:r>
            <a:endParaRPr sz="155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  <a:spcBef>
                <a:spcPts val="165"/>
              </a:spcBef>
            </a:pPr>
            <a:r>
              <a:rPr dirty="0" sz="1550" spc="-90" i="1">
                <a:latin typeface="Arial"/>
                <a:cs typeface="Arial"/>
              </a:rPr>
              <a:t>Psychological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spc="-114" i="1">
                <a:latin typeface="Arial"/>
                <a:cs typeface="Arial"/>
              </a:rPr>
              <a:t>science</a:t>
            </a:r>
            <a:r>
              <a:rPr dirty="0" sz="1550" spc="-114">
                <a:latin typeface="Arial"/>
                <a:cs typeface="Arial"/>
              </a:rPr>
              <a:t>,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 spc="-20" i="1">
                <a:latin typeface="Arial"/>
                <a:cs typeface="Arial"/>
              </a:rPr>
              <a:t>23</a:t>
            </a:r>
            <a:r>
              <a:rPr dirty="0" sz="1550" spc="-20">
                <a:latin typeface="Arial"/>
                <a:cs typeface="Arial"/>
              </a:rPr>
              <a:t>(5),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524-</a:t>
            </a:r>
            <a:r>
              <a:rPr dirty="0" sz="1550" spc="-20">
                <a:latin typeface="Arial"/>
                <a:cs typeface="Arial"/>
              </a:rPr>
              <a:t>532.</a:t>
            </a:r>
            <a:endParaRPr sz="1550">
              <a:latin typeface="Arial"/>
              <a:cs typeface="Arial"/>
            </a:endParaRPr>
          </a:p>
          <a:p>
            <a:pPr marL="212090" marR="88900">
              <a:lnSpc>
                <a:spcPct val="108900"/>
              </a:lnSpc>
              <a:spcBef>
                <a:spcPts val="675"/>
              </a:spcBef>
            </a:pPr>
            <a:r>
              <a:rPr dirty="0" sz="1550" spc="-50">
                <a:latin typeface="Arial"/>
                <a:cs typeface="Arial"/>
              </a:rPr>
              <a:t>Masicampo,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20">
                <a:latin typeface="Arial"/>
                <a:cs typeface="Arial"/>
              </a:rPr>
              <a:t>E.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20">
                <a:latin typeface="Arial"/>
                <a:cs typeface="Arial"/>
              </a:rPr>
              <a:t>J.,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&amp;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65">
                <a:latin typeface="Arial"/>
                <a:cs typeface="Arial"/>
              </a:rPr>
              <a:t>Lalande,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D.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35">
                <a:latin typeface="Arial"/>
                <a:cs typeface="Arial"/>
              </a:rPr>
              <a:t>R.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(2012).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A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peculiar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prevalence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p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values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just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below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.05.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45" i="1">
                <a:latin typeface="Arial"/>
                <a:cs typeface="Arial"/>
              </a:rPr>
              <a:t>Quarterly</a:t>
            </a:r>
            <a:r>
              <a:rPr dirty="0" sz="1550" spc="-90" i="1">
                <a:latin typeface="Arial"/>
                <a:cs typeface="Arial"/>
              </a:rPr>
              <a:t> </a:t>
            </a:r>
            <a:r>
              <a:rPr dirty="0" sz="1550" spc="-65" i="1">
                <a:latin typeface="Arial"/>
                <a:cs typeface="Arial"/>
              </a:rPr>
              <a:t>Journal</a:t>
            </a:r>
            <a:r>
              <a:rPr dirty="0" sz="1550" spc="-90" i="1">
                <a:latin typeface="Arial"/>
                <a:cs typeface="Arial"/>
              </a:rPr>
              <a:t> </a:t>
            </a:r>
            <a:r>
              <a:rPr dirty="0" sz="1550" spc="-45" i="1">
                <a:latin typeface="Arial"/>
                <a:cs typeface="Arial"/>
              </a:rPr>
              <a:t>of</a:t>
            </a:r>
            <a:r>
              <a:rPr dirty="0" sz="1550" spc="-90" i="1">
                <a:latin typeface="Arial"/>
                <a:cs typeface="Arial"/>
              </a:rPr>
              <a:t> </a:t>
            </a:r>
            <a:r>
              <a:rPr dirty="0" sz="1550" spc="-75" i="1">
                <a:latin typeface="Arial"/>
                <a:cs typeface="Arial"/>
              </a:rPr>
              <a:t>Experimental</a:t>
            </a:r>
            <a:r>
              <a:rPr dirty="0" sz="1550" spc="-90" i="1">
                <a:latin typeface="Arial"/>
                <a:cs typeface="Arial"/>
              </a:rPr>
              <a:t> </a:t>
            </a:r>
            <a:r>
              <a:rPr dirty="0" sz="1550" spc="-110" i="1">
                <a:latin typeface="Arial"/>
                <a:cs typeface="Arial"/>
              </a:rPr>
              <a:t>Psychology</a:t>
            </a:r>
            <a:r>
              <a:rPr dirty="0" sz="1550" spc="-110">
                <a:latin typeface="Arial"/>
                <a:cs typeface="Arial"/>
              </a:rPr>
              <a:t>,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 i="1">
                <a:latin typeface="Arial"/>
                <a:cs typeface="Arial"/>
              </a:rPr>
              <a:t>65</a:t>
            </a:r>
            <a:r>
              <a:rPr dirty="0" sz="1550" spc="-10">
                <a:latin typeface="Arial"/>
                <a:cs typeface="Arial"/>
              </a:rPr>
              <a:t>(11), </a:t>
            </a:r>
            <a:r>
              <a:rPr dirty="0" sz="1550">
                <a:latin typeface="Arial"/>
                <a:cs typeface="Arial"/>
              </a:rPr>
              <a:t>2271-2279.</a:t>
            </a:r>
            <a:r>
              <a:rPr dirty="0" sz="1550" spc="210">
                <a:latin typeface="Arial"/>
                <a:cs typeface="Arial"/>
              </a:rPr>
              <a:t>  </a:t>
            </a:r>
            <a:r>
              <a:rPr dirty="0" sz="1550" spc="-10">
                <a:solidFill>
                  <a:srgbClr val="003B49"/>
                </a:solidFill>
                <a:latin typeface="Arial"/>
                <a:cs typeface="Arial"/>
                <a:hlinkClick r:id="rId13"/>
              </a:rPr>
              <a:t>https://doi.org/10.1080/17470218.2012.711335</a:t>
            </a:r>
            <a:endParaRPr sz="1550">
              <a:latin typeface="Arial"/>
              <a:cs typeface="Arial"/>
            </a:endParaRPr>
          </a:p>
          <a:p>
            <a:pPr marL="212090" marR="5080">
              <a:lnSpc>
                <a:spcPct val="108900"/>
              </a:lnSpc>
              <a:spcBef>
                <a:spcPts val="675"/>
              </a:spcBef>
            </a:pPr>
            <a:r>
              <a:rPr dirty="0" sz="1550" spc="-45">
                <a:latin typeface="Arial"/>
                <a:cs typeface="Arial"/>
              </a:rPr>
              <a:t>Pownall,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M.,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65" b="1">
                <a:solidFill>
                  <a:srgbClr val="1C4189"/>
                </a:solidFill>
                <a:latin typeface="Arial"/>
                <a:cs typeface="Arial"/>
              </a:rPr>
              <a:t>Terry,</a:t>
            </a:r>
            <a:r>
              <a:rPr dirty="0" sz="1550" spc="-9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550" spc="-145" b="1">
                <a:solidFill>
                  <a:srgbClr val="1C4189"/>
                </a:solidFill>
                <a:latin typeface="Arial"/>
                <a:cs typeface="Arial"/>
              </a:rPr>
              <a:t>J.</a:t>
            </a:r>
            <a:r>
              <a:rPr dirty="0" sz="1550" spc="-145">
                <a:latin typeface="Arial"/>
                <a:cs typeface="Arial"/>
              </a:rPr>
              <a:t>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Collins,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20">
                <a:latin typeface="Arial"/>
                <a:cs typeface="Arial"/>
              </a:rPr>
              <a:t>E.,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65" b="1">
                <a:solidFill>
                  <a:srgbClr val="1C4189"/>
                </a:solidFill>
                <a:latin typeface="Arial"/>
                <a:cs typeface="Arial"/>
              </a:rPr>
              <a:t>Sladekova,</a:t>
            </a:r>
            <a:r>
              <a:rPr dirty="0" sz="1550" spc="-9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1C4189"/>
                </a:solidFill>
                <a:latin typeface="Arial"/>
                <a:cs typeface="Arial"/>
              </a:rPr>
              <a:t>M.</a:t>
            </a:r>
            <a:r>
              <a:rPr dirty="0" sz="1550" spc="-20">
                <a:latin typeface="Arial"/>
                <a:cs typeface="Arial"/>
              </a:rPr>
              <a:t>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&amp;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70">
                <a:latin typeface="Arial"/>
                <a:cs typeface="Arial"/>
              </a:rPr>
              <a:t>Jones,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80">
                <a:latin typeface="Arial"/>
                <a:cs typeface="Arial"/>
              </a:rPr>
              <a:t>A.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(2023).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UK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Psychology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PhD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researchers’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knowledge,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perceptions,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and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experiences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open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 spc="-65">
                <a:latin typeface="Arial"/>
                <a:cs typeface="Arial"/>
              </a:rPr>
              <a:t>science.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95" i="1">
                <a:latin typeface="Arial"/>
                <a:cs typeface="Arial"/>
              </a:rPr>
              <a:t>Cogent</a:t>
            </a:r>
            <a:r>
              <a:rPr dirty="0" sz="1550" spc="-70" i="1">
                <a:latin typeface="Arial"/>
                <a:cs typeface="Arial"/>
              </a:rPr>
              <a:t> </a:t>
            </a:r>
            <a:r>
              <a:rPr dirty="0" sz="1550" spc="-110" i="1">
                <a:latin typeface="Arial"/>
                <a:cs typeface="Arial"/>
              </a:rPr>
              <a:t>Psychology</a:t>
            </a:r>
            <a:r>
              <a:rPr dirty="0" sz="1550" spc="-110">
                <a:latin typeface="Arial"/>
                <a:cs typeface="Arial"/>
              </a:rPr>
              <a:t>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0" i="1">
                <a:latin typeface="Arial"/>
                <a:cs typeface="Arial"/>
              </a:rPr>
              <a:t>10</a:t>
            </a:r>
            <a:r>
              <a:rPr dirty="0" sz="1550" spc="-20">
                <a:latin typeface="Arial"/>
                <a:cs typeface="Arial"/>
              </a:rPr>
              <a:t>(1),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2248765.</a:t>
            </a:r>
            <a:endParaRPr sz="1550">
              <a:latin typeface="Arial"/>
              <a:cs typeface="Arial"/>
            </a:endParaRPr>
          </a:p>
          <a:p>
            <a:pPr marL="212090" marR="645160">
              <a:lnSpc>
                <a:spcPct val="108900"/>
              </a:lnSpc>
              <a:spcBef>
                <a:spcPts val="675"/>
              </a:spcBef>
            </a:pPr>
            <a:r>
              <a:rPr dirty="0" sz="1550" spc="-50">
                <a:latin typeface="Arial"/>
                <a:cs typeface="Arial"/>
              </a:rPr>
              <a:t>Silberzahn,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35">
                <a:latin typeface="Arial"/>
                <a:cs typeface="Arial"/>
              </a:rPr>
              <a:t>R.,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Uhlmann,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20">
                <a:latin typeface="Arial"/>
                <a:cs typeface="Arial"/>
              </a:rPr>
              <a:t>E.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95">
                <a:latin typeface="Arial"/>
                <a:cs typeface="Arial"/>
              </a:rPr>
              <a:t>L., </a:t>
            </a:r>
            <a:r>
              <a:rPr dirty="0" sz="1550">
                <a:latin typeface="Arial"/>
                <a:cs typeface="Arial"/>
              </a:rPr>
              <a:t>Martin,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D.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80">
                <a:latin typeface="Arial"/>
                <a:cs typeface="Arial"/>
              </a:rPr>
              <a:t>P.,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Anselmi,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80">
                <a:latin typeface="Arial"/>
                <a:cs typeface="Arial"/>
              </a:rPr>
              <a:t>P.,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35">
                <a:latin typeface="Arial"/>
                <a:cs typeface="Arial"/>
              </a:rPr>
              <a:t>Aust,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50">
                <a:latin typeface="Arial"/>
                <a:cs typeface="Arial"/>
              </a:rPr>
              <a:t>F.,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Awtrey,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20">
                <a:latin typeface="Arial"/>
                <a:cs typeface="Arial"/>
              </a:rPr>
              <a:t>E.,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484">
                <a:latin typeface="Arial"/>
                <a:cs typeface="Arial"/>
              </a:rPr>
              <a:t>…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&amp;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Nosek,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85">
                <a:latin typeface="Arial"/>
                <a:cs typeface="Arial"/>
              </a:rPr>
              <a:t>B.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80">
                <a:latin typeface="Arial"/>
                <a:cs typeface="Arial"/>
              </a:rPr>
              <a:t>A.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(2018).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Many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analysts,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one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data</a:t>
            </a:r>
            <a:r>
              <a:rPr dirty="0" sz="1550" spc="-10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set: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Making </a:t>
            </a:r>
            <a:r>
              <a:rPr dirty="0" sz="1550">
                <a:latin typeface="Arial"/>
                <a:cs typeface="Arial"/>
              </a:rPr>
              <a:t>transparent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how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variations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in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analytic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choices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affect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results.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114" i="1">
                <a:latin typeface="Arial"/>
                <a:cs typeface="Arial"/>
              </a:rPr>
              <a:t>Advances</a:t>
            </a:r>
            <a:r>
              <a:rPr dirty="0" sz="1550" spc="-75" i="1">
                <a:latin typeface="Arial"/>
                <a:cs typeface="Arial"/>
              </a:rPr>
              <a:t> </a:t>
            </a:r>
            <a:r>
              <a:rPr dirty="0" sz="1550" spc="-30" i="1">
                <a:latin typeface="Arial"/>
                <a:cs typeface="Arial"/>
              </a:rPr>
              <a:t>in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70" i="1">
                <a:latin typeface="Arial"/>
                <a:cs typeface="Arial"/>
              </a:rPr>
              <a:t>Methods</a:t>
            </a:r>
            <a:r>
              <a:rPr dirty="0" sz="1550" spc="-75" i="1">
                <a:latin typeface="Arial"/>
                <a:cs typeface="Arial"/>
              </a:rPr>
              <a:t> </a:t>
            </a:r>
            <a:r>
              <a:rPr dirty="0" sz="1550" spc="-80" i="1">
                <a:latin typeface="Arial"/>
                <a:cs typeface="Arial"/>
              </a:rPr>
              <a:t>and </a:t>
            </a:r>
            <a:r>
              <a:rPr dirty="0" sz="1550" spc="-90" i="1">
                <a:latin typeface="Arial"/>
                <a:cs typeface="Arial"/>
              </a:rPr>
              <a:t>Practices</a:t>
            </a:r>
            <a:r>
              <a:rPr dirty="0" sz="1550" spc="-75" i="1">
                <a:latin typeface="Arial"/>
                <a:cs typeface="Arial"/>
              </a:rPr>
              <a:t> </a:t>
            </a:r>
            <a:r>
              <a:rPr dirty="0" sz="1550" spc="-30" i="1">
                <a:latin typeface="Arial"/>
                <a:cs typeface="Arial"/>
              </a:rPr>
              <a:t>in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90" i="1">
                <a:latin typeface="Arial"/>
                <a:cs typeface="Arial"/>
              </a:rPr>
              <a:t>Psychological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130" i="1">
                <a:latin typeface="Arial"/>
                <a:cs typeface="Arial"/>
              </a:rPr>
              <a:t>Science</a:t>
            </a:r>
            <a:r>
              <a:rPr dirty="0" sz="1550" spc="-130">
                <a:latin typeface="Arial"/>
                <a:cs typeface="Arial"/>
              </a:rPr>
              <a:t>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35" i="1">
                <a:latin typeface="Arial"/>
                <a:cs typeface="Arial"/>
              </a:rPr>
              <a:t>1</a:t>
            </a:r>
            <a:r>
              <a:rPr dirty="0" sz="1550" spc="-35">
                <a:latin typeface="Arial"/>
                <a:cs typeface="Arial"/>
              </a:rPr>
              <a:t>(3),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337-</a:t>
            </a:r>
            <a:r>
              <a:rPr dirty="0" sz="1550" spc="-20">
                <a:latin typeface="Arial"/>
                <a:cs typeface="Arial"/>
              </a:rPr>
              <a:t>356.</a:t>
            </a:r>
            <a:endParaRPr sz="155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  <a:spcBef>
                <a:spcPts val="840"/>
              </a:spcBef>
            </a:pPr>
            <a:r>
              <a:rPr dirty="0" sz="1550" spc="-60">
                <a:latin typeface="Arial"/>
                <a:cs typeface="Arial"/>
              </a:rPr>
              <a:t>Simon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Kolstoe.</a:t>
            </a:r>
            <a:r>
              <a:rPr dirty="0" sz="1550" spc="-85">
                <a:latin typeface="Arial"/>
                <a:cs typeface="Arial"/>
              </a:rPr>
              <a:t> </a:t>
            </a:r>
            <a:r>
              <a:rPr dirty="0" sz="1550" spc="-65" i="1">
                <a:latin typeface="Arial"/>
                <a:cs typeface="Arial"/>
              </a:rPr>
              <a:t>Defining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50" i="1">
                <a:latin typeface="Arial"/>
                <a:cs typeface="Arial"/>
              </a:rPr>
              <a:t>the</a:t>
            </a:r>
            <a:r>
              <a:rPr dirty="0" sz="1550" spc="-85" i="1">
                <a:latin typeface="Arial"/>
                <a:cs typeface="Arial"/>
              </a:rPr>
              <a:t> </a:t>
            </a:r>
            <a:r>
              <a:rPr dirty="0" sz="1550" spc="-90" i="1">
                <a:latin typeface="Arial"/>
                <a:cs typeface="Arial"/>
              </a:rPr>
              <a:t>Spectrum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45" i="1">
                <a:latin typeface="Arial"/>
                <a:cs typeface="Arial"/>
              </a:rPr>
              <a:t>of</a:t>
            </a:r>
            <a:r>
              <a:rPr dirty="0" sz="1550" spc="-85" i="1">
                <a:latin typeface="Arial"/>
                <a:cs typeface="Arial"/>
              </a:rPr>
              <a:t> </a:t>
            </a:r>
            <a:r>
              <a:rPr dirty="0" sz="1550" spc="-75" i="1">
                <a:latin typeface="Arial"/>
                <a:cs typeface="Arial"/>
              </a:rPr>
              <a:t>Questionable</a:t>
            </a:r>
            <a:r>
              <a:rPr dirty="0" sz="1550" spc="-80" i="1">
                <a:latin typeface="Arial"/>
                <a:cs typeface="Arial"/>
              </a:rPr>
              <a:t> </a:t>
            </a:r>
            <a:r>
              <a:rPr dirty="0" sz="1550" spc="-10" i="1">
                <a:latin typeface="Arial"/>
                <a:cs typeface="Arial"/>
              </a:rPr>
              <a:t>Research</a:t>
            </a:r>
            <a:endParaRPr sz="1550">
              <a:latin typeface="Arial"/>
              <a:cs typeface="Arial"/>
            </a:endParaRPr>
          </a:p>
          <a:p>
            <a:pPr marL="212090">
              <a:lnSpc>
                <a:spcPct val="100000"/>
              </a:lnSpc>
              <a:spcBef>
                <a:spcPts val="165"/>
              </a:spcBef>
            </a:pPr>
            <a:r>
              <a:rPr dirty="0" sz="1550" spc="-90" i="1">
                <a:latin typeface="Arial"/>
                <a:cs typeface="Arial"/>
              </a:rPr>
              <a:t>Practices</a:t>
            </a:r>
            <a:r>
              <a:rPr dirty="0" sz="1550" spc="-45" i="1">
                <a:latin typeface="Arial"/>
                <a:cs typeface="Arial"/>
              </a:rPr>
              <a:t> </a:t>
            </a:r>
            <a:r>
              <a:rPr dirty="0" sz="1550" spc="-140" i="1">
                <a:latin typeface="Arial"/>
                <a:cs typeface="Arial"/>
              </a:rPr>
              <a:t>(QRPs)</a:t>
            </a:r>
            <a:r>
              <a:rPr dirty="0" sz="1550" spc="-140">
                <a:latin typeface="Arial"/>
                <a:cs typeface="Arial"/>
              </a:rPr>
              <a:t>,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UKRIO,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2023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3B49"/>
                </a:solidFill>
                <a:latin typeface="Arial"/>
                <a:cs typeface="Arial"/>
                <a:hlinkClick r:id="rId14"/>
              </a:rPr>
              <a:t>https://doi.org/10.37672/UKRIO.2023.02.QRPs</a:t>
            </a:r>
            <a:endParaRPr sz="1550">
              <a:latin typeface="Arial"/>
              <a:cs typeface="Arial"/>
            </a:endParaRPr>
          </a:p>
          <a:p>
            <a:pPr marL="612140" marR="52069" indent="-400050">
              <a:lnSpc>
                <a:spcPct val="108900"/>
              </a:lnSpc>
              <a:spcBef>
                <a:spcPts val="1125"/>
              </a:spcBef>
            </a:pPr>
            <a:r>
              <a:rPr dirty="0" sz="1550" spc="-55">
                <a:latin typeface="Arial"/>
                <a:cs typeface="Arial"/>
              </a:rPr>
              <a:t>Chen,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Ziyu,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Changye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Chen,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Guozhao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105">
                <a:latin typeface="Arial"/>
                <a:cs typeface="Arial"/>
              </a:rPr>
              <a:t>Yang,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Xiangpeng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He,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Xiaoxia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Chi,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Zhuoying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60">
                <a:latin typeface="Arial"/>
                <a:cs typeface="Arial"/>
              </a:rPr>
              <a:t>Zeng,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and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Xuhong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Chen.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2024.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55">
                <a:latin typeface="Arial"/>
                <a:cs typeface="Arial"/>
              </a:rPr>
              <a:t>“Research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Integrity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in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Era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Artificial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Intelligence: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Challenges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and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90">
                <a:latin typeface="Arial"/>
                <a:cs typeface="Arial"/>
              </a:rPr>
              <a:t>Responses.”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70" i="1">
                <a:latin typeface="Arial"/>
                <a:cs typeface="Arial"/>
              </a:rPr>
              <a:t>Medicine</a:t>
            </a:r>
            <a:r>
              <a:rPr dirty="0" sz="1550" spc="25" i="1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103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(27):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e38811.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3B49"/>
                </a:solidFill>
                <a:latin typeface="Arial"/>
                <a:cs typeface="Arial"/>
                <a:hlinkClick r:id="rId15"/>
              </a:rPr>
              <a:t>https://doi.org/10.1097/md.0000000000038811</a:t>
            </a:r>
            <a:r>
              <a:rPr dirty="0" sz="1550" spc="-1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420147" y="590548"/>
            <a:ext cx="2075180" cy="38100"/>
          </a:xfrm>
          <a:custGeom>
            <a:avLst/>
            <a:gdLst/>
            <a:ahLst/>
            <a:cxnLst/>
            <a:rect l="l" t="t" r="r" b="b"/>
            <a:pathLst>
              <a:path w="2075179" h="38100">
                <a:moveTo>
                  <a:pt x="2075110" y="38099"/>
                </a:moveTo>
                <a:lnTo>
                  <a:pt x="0" y="38099"/>
                </a:lnTo>
                <a:lnTo>
                  <a:pt x="0" y="0"/>
                </a:lnTo>
                <a:lnTo>
                  <a:pt x="2075110" y="0"/>
                </a:lnTo>
                <a:lnTo>
                  <a:pt x="2075110" y="38099"/>
                </a:lnTo>
                <a:close/>
              </a:path>
            </a:pathLst>
          </a:custGeom>
          <a:solidFill>
            <a:srgbClr val="003B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10484485" cy="101473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5"/>
              </a:spcBef>
            </a:pPr>
            <a:r>
              <a:rPr dirty="0" sz="3200" spc="-150"/>
              <a:t>…Everything</a:t>
            </a:r>
            <a:r>
              <a:rPr dirty="0" sz="3200" spc="-235"/>
              <a:t> </a:t>
            </a:r>
            <a:r>
              <a:rPr dirty="0" sz="3200" spc="-155"/>
              <a:t>changed</a:t>
            </a:r>
            <a:r>
              <a:rPr dirty="0" sz="3200" spc="-229"/>
              <a:t> </a:t>
            </a:r>
            <a:r>
              <a:rPr dirty="0" sz="3200" spc="-65"/>
              <a:t>when</a:t>
            </a:r>
            <a:r>
              <a:rPr dirty="0" sz="3200" spc="-229"/>
              <a:t> </a:t>
            </a:r>
            <a:r>
              <a:rPr dirty="0" sz="3200"/>
              <a:t>the</a:t>
            </a:r>
            <a:r>
              <a:rPr dirty="0" sz="3200" spc="-235"/>
              <a:t> </a:t>
            </a:r>
            <a:r>
              <a:rPr dirty="0" sz="3200" spc="-40"/>
              <a:t>Fire</a:t>
            </a:r>
            <a:r>
              <a:rPr dirty="0" sz="3200" spc="-229"/>
              <a:t> </a:t>
            </a:r>
            <a:r>
              <a:rPr dirty="0" sz="3200" spc="-10"/>
              <a:t>Nation</a:t>
            </a:r>
            <a:r>
              <a:rPr dirty="0" sz="3200" spc="-235"/>
              <a:t> </a:t>
            </a:r>
            <a:r>
              <a:rPr dirty="0" sz="3200" spc="-60"/>
              <a:t>Open</a:t>
            </a:r>
            <a:r>
              <a:rPr dirty="0" sz="3200" spc="-229"/>
              <a:t> </a:t>
            </a:r>
            <a:r>
              <a:rPr dirty="0" sz="3200" spc="-120"/>
              <a:t>Science </a:t>
            </a:r>
            <a:r>
              <a:rPr dirty="0" sz="3200" spc="-65"/>
              <a:t>Collaboration</a:t>
            </a:r>
            <a:r>
              <a:rPr dirty="0" sz="3200" spc="-175"/>
              <a:t> </a:t>
            </a:r>
            <a:r>
              <a:rPr dirty="0" sz="3200" spc="-10"/>
              <a:t>attacked</a:t>
            </a:r>
            <a:endParaRPr sz="32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2314573"/>
            <a:ext cx="85725" cy="857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2800348"/>
            <a:ext cx="85725" cy="8572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3295648"/>
            <a:ext cx="85725" cy="8572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3781423"/>
            <a:ext cx="85725" cy="857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5038723"/>
            <a:ext cx="85725" cy="8572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96899" y="1577975"/>
            <a:ext cx="5762625" cy="36582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0">
                <a:latin typeface="Arial"/>
                <a:cs typeface="Arial"/>
              </a:rPr>
              <a:t>Some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famous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findings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80" b="1">
                <a:solidFill>
                  <a:srgbClr val="1C4189"/>
                </a:solidFill>
                <a:latin typeface="Arial"/>
                <a:cs typeface="Arial"/>
              </a:rPr>
              <a:t>can’t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replicate:</a:t>
            </a:r>
            <a:endParaRPr sz="2000">
              <a:latin typeface="Arial"/>
              <a:cs typeface="Arial"/>
            </a:endParaRPr>
          </a:p>
          <a:p>
            <a:pPr marL="269240" marR="1356360">
              <a:lnSpc>
                <a:spcPct val="159400"/>
              </a:lnSpc>
              <a:spcBef>
                <a:spcPts val="900"/>
              </a:spcBef>
            </a:pPr>
            <a:r>
              <a:rPr dirty="0" sz="2000" spc="-60">
                <a:latin typeface="Arial"/>
                <a:cs typeface="Arial"/>
              </a:rPr>
              <a:t>Smiling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make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feel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happier </a:t>
            </a:r>
            <a:r>
              <a:rPr dirty="0" sz="2000" spc="-25">
                <a:latin typeface="Arial"/>
                <a:cs typeface="Arial"/>
              </a:rPr>
              <a:t>Power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posing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make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act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bolder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500"/>
              </a:spcBef>
            </a:pPr>
            <a:r>
              <a:rPr dirty="0" sz="2000" spc="-50">
                <a:latin typeface="Arial"/>
                <a:cs typeface="Arial"/>
              </a:rPr>
              <a:t>Self-</a:t>
            </a:r>
            <a:r>
              <a:rPr dirty="0" sz="2000">
                <a:latin typeface="Arial"/>
                <a:cs typeface="Arial"/>
              </a:rPr>
              <a:t>control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is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limited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resource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(ego-</a:t>
            </a:r>
            <a:r>
              <a:rPr dirty="0" sz="2000" spc="-10">
                <a:latin typeface="Arial"/>
                <a:cs typeface="Arial"/>
              </a:rPr>
              <a:t>depletion)</a:t>
            </a:r>
            <a:endParaRPr sz="2000">
              <a:latin typeface="Arial"/>
              <a:cs typeface="Arial"/>
            </a:endParaRPr>
          </a:p>
          <a:p>
            <a:pPr marL="269240" marR="5080">
              <a:lnSpc>
                <a:spcPct val="126600"/>
              </a:lnSpc>
              <a:spcBef>
                <a:spcPts val="785"/>
              </a:spcBef>
            </a:pPr>
            <a:r>
              <a:rPr dirty="0" sz="2000" spc="-65">
                <a:latin typeface="Arial"/>
                <a:cs typeface="Arial"/>
              </a:rPr>
              <a:t>Revising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exams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can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improve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earlier </a:t>
            </a:r>
            <a:r>
              <a:rPr dirty="0" sz="2000" spc="-25">
                <a:latin typeface="Arial"/>
                <a:cs typeface="Arial"/>
              </a:rPr>
              <a:t>performance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(Daryl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Bem’s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“pre-</a:t>
            </a:r>
            <a:r>
              <a:rPr dirty="0" sz="2000" spc="-10">
                <a:latin typeface="Arial"/>
                <a:cs typeface="Arial"/>
              </a:rPr>
              <a:t>cognition” experiments)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425"/>
              </a:spcBef>
            </a:pPr>
            <a:r>
              <a:rPr dirty="0" sz="2000" spc="-65">
                <a:latin typeface="Arial"/>
                <a:cs typeface="Arial"/>
              </a:rPr>
              <a:t>Babies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born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with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ability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imitate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6899" y="6001384"/>
            <a:ext cx="1202690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2000" spc="-105">
                <a:latin typeface="Arial"/>
                <a:cs typeface="Arial"/>
              </a:rPr>
              <a:t>Read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here: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https://www.bps.org.uk/research-</a:t>
            </a:r>
            <a:r>
              <a:rPr dirty="0" sz="200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digest/ten-</a:t>
            </a:r>
            <a:r>
              <a:rPr dirty="0" sz="2000" spc="-4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famous-psychology-</a:t>
            </a:r>
            <a:r>
              <a:rPr dirty="0" sz="2000" spc="-2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findings-</a:t>
            </a:r>
            <a:r>
              <a:rPr dirty="0" sz="2000" spc="-6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have-</a:t>
            </a:r>
            <a:r>
              <a:rPr dirty="0" sz="2000" spc="-45">
                <a:solidFill>
                  <a:srgbClr val="003B49"/>
                </a:solidFill>
                <a:latin typeface="Arial"/>
                <a:cs typeface="Arial"/>
                <a:hlinkClick r:id="rId5"/>
              </a:rPr>
              <a:t>been-</a:t>
            </a:r>
            <a:r>
              <a:rPr dirty="0" sz="2000" spc="-1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difficult-</a:t>
            </a:r>
            <a:r>
              <a:rPr dirty="0" sz="2000" spc="-1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B49"/>
                </a:solidFill>
                <a:latin typeface="Arial"/>
                <a:cs typeface="Arial"/>
                <a:hlinkClick r:id="rId5"/>
              </a:rPr>
              <a:t>replicate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86700" y="1562099"/>
            <a:ext cx="3809999" cy="3905249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2957195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50"/>
              <a:t>PollEverywhere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609599" y="4371975"/>
            <a:ext cx="6029325" cy="1200150"/>
            <a:chOff x="609599" y="4371975"/>
            <a:chExt cx="6029325" cy="1200150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4371974"/>
              <a:ext cx="6010275" cy="1200150"/>
            </a:xfrm>
            <a:custGeom>
              <a:avLst/>
              <a:gdLst/>
              <a:ahLst/>
              <a:cxnLst/>
              <a:rect l="l" t="t" r="r" b="b"/>
              <a:pathLst>
                <a:path w="6010275" h="1200150">
                  <a:moveTo>
                    <a:pt x="6010033" y="38100"/>
                  </a:moveTo>
                  <a:lnTo>
                    <a:pt x="6009348" y="30505"/>
                  </a:lnTo>
                  <a:lnTo>
                    <a:pt x="6007252" y="23482"/>
                  </a:lnTo>
                  <a:lnTo>
                    <a:pt x="6003760" y="17030"/>
                  </a:lnTo>
                  <a:lnTo>
                    <a:pt x="5999315" y="11684"/>
                  </a:lnTo>
                  <a:lnTo>
                    <a:pt x="5998883" y="11163"/>
                  </a:lnTo>
                  <a:lnTo>
                    <a:pt x="5996914" y="9525"/>
                  </a:lnTo>
                  <a:lnTo>
                    <a:pt x="5993015" y="6273"/>
                  </a:lnTo>
                  <a:lnTo>
                    <a:pt x="5986564" y="2794"/>
                  </a:lnTo>
                  <a:lnTo>
                    <a:pt x="5979541" y="698"/>
                  </a:lnTo>
                  <a:lnTo>
                    <a:pt x="5971984" y="0"/>
                  </a:lnTo>
                  <a:lnTo>
                    <a:pt x="18770" y="0"/>
                  </a:lnTo>
                  <a:lnTo>
                    <a:pt x="11214" y="698"/>
                  </a:lnTo>
                  <a:lnTo>
                    <a:pt x="4191" y="2794"/>
                  </a:lnTo>
                  <a:lnTo>
                    <a:pt x="0" y="5054"/>
                  </a:lnTo>
                  <a:lnTo>
                    <a:pt x="18808" y="9766"/>
                  </a:lnTo>
                  <a:lnTo>
                    <a:pt x="18808" y="9525"/>
                  </a:lnTo>
                  <a:lnTo>
                    <a:pt x="5979833" y="9525"/>
                  </a:lnTo>
                  <a:lnTo>
                    <a:pt x="5986564" y="12319"/>
                  </a:lnTo>
                  <a:lnTo>
                    <a:pt x="5992139" y="17894"/>
                  </a:lnTo>
                  <a:lnTo>
                    <a:pt x="5992622" y="18376"/>
                  </a:lnTo>
                  <a:lnTo>
                    <a:pt x="5997727" y="23482"/>
                  </a:lnTo>
                  <a:lnTo>
                    <a:pt x="6000508" y="30213"/>
                  </a:lnTo>
                  <a:lnTo>
                    <a:pt x="6000508" y="1169936"/>
                  </a:lnTo>
                  <a:lnTo>
                    <a:pt x="5997727" y="1176680"/>
                  </a:lnTo>
                  <a:lnTo>
                    <a:pt x="5992622" y="1181785"/>
                  </a:lnTo>
                  <a:lnTo>
                    <a:pt x="5992139" y="1182255"/>
                  </a:lnTo>
                  <a:lnTo>
                    <a:pt x="5986564" y="1187831"/>
                  </a:lnTo>
                  <a:lnTo>
                    <a:pt x="5979833" y="1190625"/>
                  </a:lnTo>
                  <a:lnTo>
                    <a:pt x="18808" y="1190625"/>
                  </a:lnTo>
                  <a:lnTo>
                    <a:pt x="18808" y="1190383"/>
                  </a:lnTo>
                  <a:lnTo>
                    <a:pt x="0" y="1195095"/>
                  </a:lnTo>
                  <a:lnTo>
                    <a:pt x="4191" y="1197368"/>
                  </a:lnTo>
                  <a:lnTo>
                    <a:pt x="11214" y="1199451"/>
                  </a:lnTo>
                  <a:lnTo>
                    <a:pt x="18808" y="1200150"/>
                  </a:lnTo>
                  <a:lnTo>
                    <a:pt x="5971933" y="1200150"/>
                  </a:lnTo>
                  <a:lnTo>
                    <a:pt x="5979541" y="1199451"/>
                  </a:lnTo>
                  <a:lnTo>
                    <a:pt x="5986564" y="1197368"/>
                  </a:lnTo>
                  <a:lnTo>
                    <a:pt x="5993015" y="1193876"/>
                  </a:lnTo>
                  <a:lnTo>
                    <a:pt x="5996914" y="1190625"/>
                  </a:lnTo>
                  <a:lnTo>
                    <a:pt x="5998883" y="1188986"/>
                  </a:lnTo>
                  <a:lnTo>
                    <a:pt x="6010033" y="1162050"/>
                  </a:lnTo>
                  <a:lnTo>
                    <a:pt x="6010033" y="38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4376865"/>
              <a:ext cx="38100" cy="1190625"/>
            </a:xfrm>
            <a:custGeom>
              <a:avLst/>
              <a:gdLst/>
              <a:ahLst/>
              <a:cxnLst/>
              <a:rect l="l" t="t" r="r" b="b"/>
              <a:pathLst>
                <a:path w="38100" h="1190625">
                  <a:moveTo>
                    <a:pt x="19582" y="1190359"/>
                  </a:moveTo>
                  <a:lnTo>
                    <a:pt x="0" y="11571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185729"/>
                  </a:lnTo>
                  <a:lnTo>
                    <a:pt x="19582" y="1190359"/>
                  </a:lnTo>
                  <a:close/>
                </a:path>
              </a:pathLst>
            </a:custGeom>
            <a:solidFill>
              <a:srgbClr val="0D6E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09599" y="5715000"/>
            <a:ext cx="6029325" cy="1200150"/>
            <a:chOff x="609599" y="5715000"/>
            <a:chExt cx="6029325" cy="1200150"/>
          </a:xfrm>
        </p:grpSpPr>
        <p:sp>
          <p:nvSpPr>
            <p:cNvPr id="7" name="object 7" descr=""/>
            <p:cNvSpPr/>
            <p:nvPr/>
          </p:nvSpPr>
          <p:spPr>
            <a:xfrm>
              <a:off x="628878" y="5715000"/>
              <a:ext cx="6010275" cy="1200150"/>
            </a:xfrm>
            <a:custGeom>
              <a:avLst/>
              <a:gdLst/>
              <a:ahLst/>
              <a:cxnLst/>
              <a:rect l="l" t="t" r="r" b="b"/>
              <a:pathLst>
                <a:path w="6010275" h="1200150">
                  <a:moveTo>
                    <a:pt x="6010033" y="38100"/>
                  </a:moveTo>
                  <a:lnTo>
                    <a:pt x="6009348" y="30505"/>
                  </a:lnTo>
                  <a:lnTo>
                    <a:pt x="6007252" y="23482"/>
                  </a:lnTo>
                  <a:lnTo>
                    <a:pt x="6003760" y="17030"/>
                  </a:lnTo>
                  <a:lnTo>
                    <a:pt x="5999315" y="11684"/>
                  </a:lnTo>
                  <a:lnTo>
                    <a:pt x="5998883" y="11163"/>
                  </a:lnTo>
                  <a:lnTo>
                    <a:pt x="5996914" y="9525"/>
                  </a:lnTo>
                  <a:lnTo>
                    <a:pt x="5993015" y="6273"/>
                  </a:lnTo>
                  <a:lnTo>
                    <a:pt x="5986564" y="2794"/>
                  </a:lnTo>
                  <a:lnTo>
                    <a:pt x="5979541" y="698"/>
                  </a:lnTo>
                  <a:lnTo>
                    <a:pt x="5971984" y="0"/>
                  </a:lnTo>
                  <a:lnTo>
                    <a:pt x="18770" y="0"/>
                  </a:lnTo>
                  <a:lnTo>
                    <a:pt x="11214" y="698"/>
                  </a:lnTo>
                  <a:lnTo>
                    <a:pt x="4191" y="2794"/>
                  </a:lnTo>
                  <a:lnTo>
                    <a:pt x="0" y="5054"/>
                  </a:lnTo>
                  <a:lnTo>
                    <a:pt x="18808" y="9766"/>
                  </a:lnTo>
                  <a:lnTo>
                    <a:pt x="18808" y="9525"/>
                  </a:lnTo>
                  <a:lnTo>
                    <a:pt x="5979833" y="9525"/>
                  </a:lnTo>
                  <a:lnTo>
                    <a:pt x="5986564" y="12319"/>
                  </a:lnTo>
                  <a:lnTo>
                    <a:pt x="5992139" y="17894"/>
                  </a:lnTo>
                  <a:lnTo>
                    <a:pt x="5992622" y="18376"/>
                  </a:lnTo>
                  <a:lnTo>
                    <a:pt x="5997727" y="23482"/>
                  </a:lnTo>
                  <a:lnTo>
                    <a:pt x="6000508" y="30213"/>
                  </a:lnTo>
                  <a:lnTo>
                    <a:pt x="6000508" y="1169936"/>
                  </a:lnTo>
                  <a:lnTo>
                    <a:pt x="5997727" y="1176680"/>
                  </a:lnTo>
                  <a:lnTo>
                    <a:pt x="5992622" y="1181785"/>
                  </a:lnTo>
                  <a:lnTo>
                    <a:pt x="5992139" y="1182255"/>
                  </a:lnTo>
                  <a:lnTo>
                    <a:pt x="5986564" y="1187831"/>
                  </a:lnTo>
                  <a:lnTo>
                    <a:pt x="5979833" y="1190625"/>
                  </a:lnTo>
                  <a:lnTo>
                    <a:pt x="18808" y="1190625"/>
                  </a:lnTo>
                  <a:lnTo>
                    <a:pt x="18808" y="1190383"/>
                  </a:lnTo>
                  <a:lnTo>
                    <a:pt x="0" y="1195095"/>
                  </a:lnTo>
                  <a:lnTo>
                    <a:pt x="4191" y="1197356"/>
                  </a:lnTo>
                  <a:lnTo>
                    <a:pt x="11214" y="1199451"/>
                  </a:lnTo>
                  <a:lnTo>
                    <a:pt x="18808" y="1200150"/>
                  </a:lnTo>
                  <a:lnTo>
                    <a:pt x="5971933" y="1200150"/>
                  </a:lnTo>
                  <a:lnTo>
                    <a:pt x="5979541" y="1199451"/>
                  </a:lnTo>
                  <a:lnTo>
                    <a:pt x="5986564" y="1197356"/>
                  </a:lnTo>
                  <a:lnTo>
                    <a:pt x="5993015" y="1193876"/>
                  </a:lnTo>
                  <a:lnTo>
                    <a:pt x="5996914" y="1190625"/>
                  </a:lnTo>
                  <a:lnTo>
                    <a:pt x="5998883" y="1188986"/>
                  </a:lnTo>
                  <a:lnTo>
                    <a:pt x="6010033" y="1162050"/>
                  </a:lnTo>
                  <a:lnTo>
                    <a:pt x="6010033" y="3810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9599" y="5719889"/>
              <a:ext cx="38100" cy="1190625"/>
            </a:xfrm>
            <a:custGeom>
              <a:avLst/>
              <a:gdLst/>
              <a:ahLst/>
              <a:cxnLst/>
              <a:rect l="l" t="t" r="r" b="b"/>
              <a:pathLst>
                <a:path w="38100" h="1190625">
                  <a:moveTo>
                    <a:pt x="19582" y="1190358"/>
                  </a:moveTo>
                  <a:lnTo>
                    <a:pt x="0" y="11571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185729"/>
                  </a:lnTo>
                  <a:lnTo>
                    <a:pt x="19582" y="1190358"/>
                  </a:lnTo>
                  <a:close/>
                </a:path>
              </a:pathLst>
            </a:custGeom>
            <a:solidFill>
              <a:srgbClr val="0D6E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24892" y="4909629"/>
            <a:ext cx="571944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1400" spc="-105">
                <a:latin typeface="Arial"/>
                <a:cs typeface="Arial"/>
              </a:rPr>
              <a:t>Team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finds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100">
                <a:latin typeface="Arial"/>
                <a:cs typeface="Arial"/>
              </a:rPr>
              <a:t>a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statistically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45" b="1">
                <a:solidFill>
                  <a:srgbClr val="1C4189"/>
                </a:solidFill>
                <a:latin typeface="Arial"/>
                <a:cs typeface="Arial"/>
              </a:rPr>
              <a:t>significant</a:t>
            </a:r>
            <a:r>
              <a:rPr dirty="0" sz="1400" spc="-7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30" b="1">
                <a:solidFill>
                  <a:srgbClr val="1C4189"/>
                </a:solidFill>
                <a:latin typeface="Arial"/>
                <a:cs typeface="Arial"/>
              </a:rPr>
              <a:t>difference</a:t>
            </a:r>
            <a:r>
              <a:rPr dirty="0" sz="1400" spc="-8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well-</a:t>
            </a:r>
            <a:r>
              <a:rPr dirty="0" sz="1400" spc="-30">
                <a:latin typeface="Arial"/>
                <a:cs typeface="Arial"/>
              </a:rPr>
              <a:t>being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between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the </a:t>
            </a:r>
            <a:r>
              <a:rPr dirty="0" sz="1400">
                <a:latin typeface="Arial"/>
                <a:cs typeface="Arial"/>
              </a:rPr>
              <a:t>two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groups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65">
                <a:latin typeface="Arial"/>
                <a:cs typeface="Arial"/>
              </a:rPr>
              <a:t>(</a:t>
            </a:r>
            <a:r>
              <a:rPr dirty="0" sz="1400" spc="-65" i="1">
                <a:latin typeface="Arial"/>
                <a:cs typeface="Arial"/>
              </a:rPr>
              <a:t>p</a:t>
            </a:r>
            <a:r>
              <a:rPr dirty="0" sz="1400" spc="-70" i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.034)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4892" y="6252654"/>
            <a:ext cx="552259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1400" spc="-105">
                <a:latin typeface="Arial"/>
                <a:cs typeface="Arial"/>
              </a:rPr>
              <a:t>Team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finds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100">
                <a:latin typeface="Arial"/>
                <a:cs typeface="Arial"/>
              </a:rPr>
              <a:t>a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1C4189"/>
                </a:solidFill>
                <a:latin typeface="Arial"/>
                <a:cs typeface="Arial"/>
              </a:rPr>
              <a:t>non-</a:t>
            </a:r>
            <a:r>
              <a:rPr dirty="0" sz="1400" spc="-45" b="1">
                <a:solidFill>
                  <a:srgbClr val="1C4189"/>
                </a:solidFill>
                <a:latin typeface="Arial"/>
                <a:cs typeface="Arial"/>
              </a:rPr>
              <a:t>significant</a:t>
            </a:r>
            <a:r>
              <a:rPr dirty="0" sz="1400" spc="-8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30" b="1">
                <a:solidFill>
                  <a:srgbClr val="1C4189"/>
                </a:solidFill>
                <a:latin typeface="Arial"/>
                <a:cs typeface="Arial"/>
              </a:rPr>
              <a:t>difference</a:t>
            </a:r>
            <a:r>
              <a:rPr dirty="0" sz="1400" spc="-8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well-</a:t>
            </a:r>
            <a:r>
              <a:rPr dirty="0" sz="1400" spc="-30">
                <a:latin typeface="Arial"/>
                <a:cs typeface="Arial"/>
              </a:rPr>
              <a:t>being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between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two groups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(p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.27)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62700" y="1010285"/>
            <a:ext cx="5894705" cy="146939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2000">
                <a:latin typeface="Arial"/>
                <a:cs typeface="Arial"/>
              </a:rPr>
              <a:t>Both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teams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write-</a:t>
            </a:r>
            <a:r>
              <a:rPr dirty="0" sz="2000" spc="-35">
                <a:latin typeface="Arial"/>
                <a:cs typeface="Arial"/>
              </a:rPr>
              <a:t>up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reports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as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scientific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paper.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-25" b="1">
                <a:solidFill>
                  <a:srgbClr val="1C4189"/>
                </a:solidFill>
                <a:latin typeface="Arial"/>
                <a:cs typeface="Arial"/>
              </a:rPr>
              <a:t>Which</a:t>
            </a:r>
            <a:r>
              <a:rPr dirty="0" sz="200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1C4189"/>
                </a:solidFill>
                <a:latin typeface="Arial"/>
                <a:cs typeface="Arial"/>
              </a:rPr>
              <a:t>paper</a:t>
            </a:r>
            <a:r>
              <a:rPr dirty="0" sz="200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95" b="1">
                <a:solidFill>
                  <a:srgbClr val="1C4189"/>
                </a:solidFill>
                <a:latin typeface="Arial"/>
                <a:cs typeface="Arial"/>
              </a:rPr>
              <a:t>should</a:t>
            </a:r>
            <a:r>
              <a:rPr dirty="0" sz="200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40" b="1">
                <a:solidFill>
                  <a:srgbClr val="1C4189"/>
                </a:solidFill>
                <a:latin typeface="Arial"/>
                <a:cs typeface="Arial"/>
              </a:rPr>
              <a:t>get</a:t>
            </a:r>
            <a:r>
              <a:rPr dirty="0" sz="2000" spc="-13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1C4189"/>
                </a:solidFill>
                <a:latin typeface="Arial"/>
                <a:cs typeface="Arial"/>
              </a:rPr>
              <a:t>published?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3750" spc="-55" b="1">
                <a:solidFill>
                  <a:srgbClr val="00A225"/>
                </a:solidFill>
                <a:latin typeface="Arial"/>
                <a:cs typeface="Arial"/>
                <a:hlinkClick r:id="rId2"/>
              </a:rPr>
              <a:t>linktr.ee/analysingdata</a:t>
            </a:r>
            <a:endParaRPr sz="37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09599" y="1209673"/>
            <a:ext cx="47625" cy="2905125"/>
          </a:xfrm>
          <a:custGeom>
            <a:avLst/>
            <a:gdLst/>
            <a:ahLst/>
            <a:cxnLst/>
            <a:rect l="l" t="t" r="r" b="b"/>
            <a:pathLst>
              <a:path w="47625" h="2905125">
                <a:moveTo>
                  <a:pt x="47624" y="2905124"/>
                </a:moveTo>
                <a:lnTo>
                  <a:pt x="0" y="2905124"/>
                </a:lnTo>
                <a:lnTo>
                  <a:pt x="0" y="0"/>
                </a:lnTo>
                <a:lnTo>
                  <a:pt x="47624" y="0"/>
                </a:lnTo>
                <a:lnTo>
                  <a:pt x="47624" y="2905124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73112" y="1153160"/>
            <a:ext cx="5193665" cy="27209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55"/>
              </a:spcBef>
            </a:pPr>
            <a:r>
              <a:rPr dirty="0" sz="2000" spc="-65">
                <a:latin typeface="Arial"/>
                <a:cs typeface="Arial"/>
              </a:rPr>
              <a:t>Two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teams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researchers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set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study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effect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mindfulness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meditation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well-</a:t>
            </a:r>
            <a:r>
              <a:rPr dirty="0" sz="2000" spc="-10">
                <a:latin typeface="Arial"/>
                <a:cs typeface="Arial"/>
              </a:rPr>
              <a:t>being. </a:t>
            </a:r>
            <a:r>
              <a:rPr dirty="0" sz="2000">
                <a:latin typeface="Arial"/>
                <a:cs typeface="Arial"/>
              </a:rPr>
              <a:t>Both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teams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apply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10">
                <a:latin typeface="Arial"/>
                <a:cs typeface="Arial"/>
              </a:rPr>
              <a:t>same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intervention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using identical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protocol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each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team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collects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200 </a:t>
            </a:r>
            <a:r>
              <a:rPr dirty="0" sz="2000" spc="-25">
                <a:latin typeface="Arial"/>
                <a:cs typeface="Arial"/>
              </a:rPr>
              <a:t>participants.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The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teams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analyse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own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 </a:t>
            </a:r>
            <a:r>
              <a:rPr dirty="0" sz="2000" spc="-55">
                <a:latin typeface="Arial"/>
                <a:cs typeface="Arial"/>
              </a:rPr>
              <a:t>using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55" i="1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-</a:t>
            </a:r>
            <a:r>
              <a:rPr dirty="0" sz="2000" spc="-10">
                <a:latin typeface="Arial"/>
                <a:cs typeface="Arial"/>
              </a:rPr>
              <a:t>test,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comparing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well-</a:t>
            </a:r>
            <a:r>
              <a:rPr dirty="0" sz="2000" spc="-45">
                <a:latin typeface="Arial"/>
                <a:cs typeface="Arial"/>
              </a:rPr>
              <a:t>being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intervention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group</a:t>
            </a:r>
            <a:r>
              <a:rPr dirty="0" sz="2000" spc="-55">
                <a:latin typeface="Arial"/>
                <a:cs typeface="Arial"/>
              </a:rPr>
              <a:t> against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control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group.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7699" y="4381498"/>
            <a:ext cx="5981700" cy="447675"/>
          </a:xfrm>
          <a:prstGeom prst="rect">
            <a:avLst/>
          </a:prstGeom>
          <a:solidFill>
            <a:srgbClr val="E7F1FF">
              <a:alpha val="84999"/>
            </a:srgbClr>
          </a:solidFill>
        </p:spPr>
        <p:txBody>
          <a:bodyPr wrap="square" lIns="0" tIns="10795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850"/>
              </a:spcBef>
            </a:pPr>
            <a:r>
              <a:rPr dirty="0" sz="1400" spc="-80" b="1">
                <a:solidFill>
                  <a:srgbClr val="1C4189"/>
                </a:solidFill>
                <a:latin typeface="Arial"/>
                <a:cs typeface="Arial"/>
              </a:rPr>
              <a:t>Team</a:t>
            </a:r>
            <a:r>
              <a:rPr dirty="0" sz="1400" spc="-9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1C418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7699" y="5724523"/>
            <a:ext cx="5981700" cy="447675"/>
          </a:xfrm>
          <a:prstGeom prst="rect">
            <a:avLst/>
          </a:prstGeom>
          <a:solidFill>
            <a:srgbClr val="E7F1FF">
              <a:alpha val="84999"/>
            </a:srgbClr>
          </a:solidFill>
        </p:spPr>
        <p:txBody>
          <a:bodyPr wrap="square" lIns="0" tIns="10795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850"/>
              </a:spcBef>
            </a:pPr>
            <a:r>
              <a:rPr dirty="0" sz="1400" spc="-80" b="1">
                <a:solidFill>
                  <a:srgbClr val="1C4189"/>
                </a:solidFill>
                <a:latin typeface="Arial"/>
                <a:cs typeface="Arial"/>
              </a:rPr>
              <a:t>Team</a:t>
            </a:r>
            <a:r>
              <a:rPr dirty="0" sz="1400" spc="-9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1C4189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9575" y="3162299"/>
            <a:ext cx="3524249" cy="3524249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4010026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3"/>
                </a:moveTo>
                <a:lnTo>
                  <a:pt x="0" y="5058"/>
                </a:lnTo>
                <a:lnTo>
                  <a:pt x="4193" y="2789"/>
                </a:lnTo>
                <a:lnTo>
                  <a:pt x="11217" y="697"/>
                </a:lnTo>
                <a:lnTo>
                  <a:pt x="18819" y="0"/>
                </a:lnTo>
                <a:lnTo>
                  <a:pt x="12134619" y="0"/>
                </a:lnTo>
                <a:lnTo>
                  <a:pt x="12142220" y="697"/>
                </a:lnTo>
                <a:lnTo>
                  <a:pt x="12149244" y="2789"/>
                </a:lnTo>
                <a:lnTo>
                  <a:pt x="12155691" y="6276"/>
                </a:lnTo>
                <a:lnTo>
                  <a:pt x="12159595" y="9524"/>
                </a:lnTo>
                <a:lnTo>
                  <a:pt x="18819" y="9524"/>
                </a:lnTo>
                <a:lnTo>
                  <a:pt x="18819" y="9763"/>
                </a:lnTo>
                <a:close/>
              </a:path>
              <a:path w="12162155" h="18414">
                <a:moveTo>
                  <a:pt x="12155300" y="18370"/>
                </a:moveTo>
                <a:lnTo>
                  <a:pt x="12149244" y="12314"/>
                </a:lnTo>
                <a:lnTo>
                  <a:pt x="12142508" y="9524"/>
                </a:lnTo>
                <a:lnTo>
                  <a:pt x="12159595" y="9524"/>
                </a:lnTo>
                <a:lnTo>
                  <a:pt x="12161560" y="11159"/>
                </a:lnTo>
                <a:lnTo>
                  <a:pt x="12161992" y="11679"/>
                </a:lnTo>
                <a:lnTo>
                  <a:pt x="12155300" y="183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4014919"/>
            <a:ext cx="12192000" cy="1195705"/>
            <a:chOff x="609599" y="4014919"/>
            <a:chExt cx="12192000" cy="119570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4021188"/>
              <a:ext cx="12172950" cy="1189355"/>
            </a:xfrm>
            <a:custGeom>
              <a:avLst/>
              <a:gdLst/>
              <a:ahLst/>
              <a:cxnLst/>
              <a:rect l="l" t="t" r="r" b="b"/>
              <a:pathLst>
                <a:path w="12172950" h="1189354">
                  <a:moveTo>
                    <a:pt x="12172709" y="26949"/>
                  </a:moveTo>
                  <a:lnTo>
                    <a:pt x="12172023" y="19342"/>
                  </a:lnTo>
                  <a:lnTo>
                    <a:pt x="12169927" y="12319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43"/>
                  </a:lnTo>
                  <a:lnTo>
                    <a:pt x="12160402" y="12319"/>
                  </a:lnTo>
                  <a:lnTo>
                    <a:pt x="12163184" y="19050"/>
                  </a:lnTo>
                  <a:lnTo>
                    <a:pt x="12163184" y="1158786"/>
                  </a:lnTo>
                  <a:lnTo>
                    <a:pt x="12160402" y="1165517"/>
                  </a:lnTo>
                  <a:lnTo>
                    <a:pt x="12155297" y="1170622"/>
                  </a:lnTo>
                  <a:lnTo>
                    <a:pt x="12154814" y="1171105"/>
                  </a:lnTo>
                  <a:lnTo>
                    <a:pt x="12149239" y="1176680"/>
                  </a:lnTo>
                  <a:lnTo>
                    <a:pt x="12142508" y="1179474"/>
                  </a:lnTo>
                  <a:lnTo>
                    <a:pt x="18808" y="1179474"/>
                  </a:lnTo>
                  <a:lnTo>
                    <a:pt x="18808" y="1179233"/>
                  </a:lnTo>
                  <a:lnTo>
                    <a:pt x="0" y="1183932"/>
                  </a:lnTo>
                  <a:lnTo>
                    <a:pt x="4191" y="1186205"/>
                  </a:lnTo>
                  <a:lnTo>
                    <a:pt x="11214" y="1188300"/>
                  </a:lnTo>
                  <a:lnTo>
                    <a:pt x="18796" y="1188986"/>
                  </a:lnTo>
                  <a:lnTo>
                    <a:pt x="12134634" y="1188986"/>
                  </a:lnTo>
                  <a:lnTo>
                    <a:pt x="12161990" y="1177315"/>
                  </a:lnTo>
                  <a:lnTo>
                    <a:pt x="12166435" y="1171968"/>
                  </a:lnTo>
                  <a:lnTo>
                    <a:pt x="12169927" y="1165517"/>
                  </a:lnTo>
                  <a:lnTo>
                    <a:pt x="12172023" y="1158494"/>
                  </a:lnTo>
                  <a:lnTo>
                    <a:pt x="12172709" y="1150899"/>
                  </a:lnTo>
                  <a:lnTo>
                    <a:pt x="12172709" y="26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4014919"/>
              <a:ext cx="38100" cy="1190625"/>
            </a:xfrm>
            <a:custGeom>
              <a:avLst/>
              <a:gdLst/>
              <a:ahLst/>
              <a:cxnLst/>
              <a:rect l="l" t="t" r="r" b="b"/>
              <a:pathLst>
                <a:path w="38100" h="1190625">
                  <a:moveTo>
                    <a:pt x="19582" y="1190358"/>
                  </a:moveTo>
                  <a:lnTo>
                    <a:pt x="0" y="11571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185729"/>
                  </a:lnTo>
                  <a:lnTo>
                    <a:pt x="19582" y="1190358"/>
                  </a:lnTo>
                  <a:close/>
                </a:path>
              </a:pathLst>
            </a:custGeom>
            <a:solidFill>
              <a:srgbClr val="188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4019547"/>
              <a:ext cx="12144375" cy="447675"/>
            </a:xfrm>
            <a:custGeom>
              <a:avLst/>
              <a:gdLst/>
              <a:ahLst/>
              <a:cxnLst/>
              <a:rect l="l" t="t" r="r" b="b"/>
              <a:pathLst>
                <a:path w="12144375" h="447675">
                  <a:moveTo>
                    <a:pt x="12144374" y="447674"/>
                  </a:moveTo>
                  <a:lnTo>
                    <a:pt x="0" y="44767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447674"/>
                  </a:lnTo>
                  <a:close/>
                </a:path>
              </a:pathLst>
            </a:custGeom>
            <a:solidFill>
              <a:srgbClr val="E7F2ED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4124254"/>
              <a:ext cx="171503" cy="22866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2945130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-80"/>
              <a:t>Publication</a:t>
            </a:r>
            <a:r>
              <a:rPr dirty="0" sz="3200" spc="-195"/>
              <a:t> </a:t>
            </a:r>
            <a:r>
              <a:rPr dirty="0" sz="3200" spc="-114"/>
              <a:t>bias</a:t>
            </a:r>
            <a:endParaRPr sz="3200"/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209673"/>
            <a:ext cx="85725" cy="8572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695448"/>
            <a:ext cx="85725" cy="8572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181223"/>
            <a:ext cx="85725" cy="8572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649" y="2676523"/>
            <a:ext cx="85725" cy="8572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009649" y="31527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4" y="85724"/>
                </a:moveTo>
                <a:lnTo>
                  <a:pt x="0" y="85724"/>
                </a:lnTo>
                <a:lnTo>
                  <a:pt x="0" y="0"/>
                </a:lnTo>
                <a:lnTo>
                  <a:pt x="85724" y="0"/>
                </a:lnTo>
                <a:lnTo>
                  <a:pt x="85724" y="8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47699" y="895985"/>
            <a:ext cx="12136120" cy="4220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9075" marR="2212340">
              <a:lnSpc>
                <a:spcPct val="159400"/>
              </a:lnSpc>
              <a:spcBef>
                <a:spcPts val="95"/>
              </a:spcBef>
            </a:pPr>
            <a:r>
              <a:rPr dirty="0" sz="2000" spc="-120">
                <a:latin typeface="Arial"/>
                <a:cs typeface="Arial"/>
              </a:rPr>
              <a:t>Some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results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“interesting”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publish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(more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readers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and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citations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money) </a:t>
            </a:r>
            <a:r>
              <a:rPr dirty="0" sz="2000" spc="-55">
                <a:latin typeface="Arial"/>
                <a:cs typeface="Arial"/>
              </a:rPr>
              <a:t>The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publication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record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is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over-</a:t>
            </a:r>
            <a:r>
              <a:rPr dirty="0" sz="2000" spc="-25">
                <a:latin typeface="Arial"/>
                <a:cs typeface="Arial"/>
              </a:rPr>
              <a:t>populated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with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statistically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significant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findings</a:t>
            </a:r>
            <a:endParaRPr sz="2000">
              <a:latin typeface="Arial"/>
              <a:cs typeface="Arial"/>
            </a:endParaRPr>
          </a:p>
          <a:p>
            <a:pPr marL="219075" marR="4221480">
              <a:lnSpc>
                <a:spcPts val="3900"/>
              </a:lnSpc>
              <a:spcBef>
                <a:spcPts val="305"/>
              </a:spcBef>
            </a:pPr>
            <a:r>
              <a:rPr dirty="0" sz="2000" spc="-80">
                <a:latin typeface="Arial"/>
                <a:cs typeface="Arial"/>
              </a:rPr>
              <a:t>Papers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with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significant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55" i="1">
                <a:latin typeface="Arial"/>
                <a:cs typeface="Arial"/>
              </a:rPr>
              <a:t>p</a:t>
            </a:r>
            <a:r>
              <a:rPr dirty="0" sz="2000" spc="-55">
                <a:latin typeface="Arial"/>
                <a:cs typeface="Arial"/>
              </a:rPr>
              <a:t>-</a:t>
            </a:r>
            <a:r>
              <a:rPr dirty="0" sz="2000" spc="-65">
                <a:latin typeface="Arial"/>
                <a:cs typeface="Arial"/>
              </a:rPr>
              <a:t>values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are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55">
                <a:latin typeface="Arial"/>
                <a:cs typeface="Arial"/>
              </a:rPr>
              <a:t>9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times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more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likely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to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get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published </a:t>
            </a:r>
            <a:r>
              <a:rPr dirty="0" sz="2000" spc="-30">
                <a:latin typeface="Arial"/>
                <a:cs typeface="Arial"/>
              </a:rPr>
              <a:t>Problem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for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evidence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synthesis/meta-</a:t>
            </a:r>
            <a:r>
              <a:rPr dirty="0" sz="2000" spc="-1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599440" marR="394335">
              <a:lnSpc>
                <a:spcPct val="109400"/>
              </a:lnSpc>
              <a:spcBef>
                <a:spcPts val="740"/>
              </a:spcBef>
            </a:pPr>
            <a:r>
              <a:rPr dirty="0" sz="2000" spc="-70" b="1">
                <a:solidFill>
                  <a:srgbClr val="1C4189"/>
                </a:solidFill>
                <a:latin typeface="Arial"/>
                <a:cs typeface="Arial"/>
              </a:rPr>
              <a:t>Weakness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dirty="0" sz="2000" spc="-10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45" b="1">
                <a:solidFill>
                  <a:srgbClr val="1C4189"/>
                </a:solidFill>
                <a:latin typeface="Arial"/>
                <a:cs typeface="Arial"/>
              </a:rPr>
              <a:t>statistical</a:t>
            </a:r>
            <a:r>
              <a:rPr dirty="0" sz="2000" spc="-11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1C4189"/>
                </a:solidFill>
                <a:latin typeface="Arial"/>
                <a:cs typeface="Arial"/>
              </a:rPr>
              <a:t>research:</a:t>
            </a:r>
            <a:r>
              <a:rPr dirty="0" sz="2000" spc="-10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if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is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no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mindfulness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on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well-</a:t>
            </a:r>
            <a:r>
              <a:rPr dirty="0" sz="2000" spc="-65">
                <a:latin typeface="Arial"/>
                <a:cs typeface="Arial"/>
              </a:rPr>
              <a:t>being,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we’ll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still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 spc="-10">
                <a:latin typeface="Arial"/>
                <a:cs typeface="Arial"/>
              </a:rPr>
              <a:t>statistically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significant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result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5%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replications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85">
                <a:latin typeface="Arial"/>
                <a:cs typeface="Arial"/>
              </a:rPr>
              <a:t>because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random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sampling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(assuming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65">
                <a:latin typeface="Arial"/>
                <a:cs typeface="Arial"/>
              </a:rPr>
              <a:t>alpha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0.05)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35941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1C4189"/>
                </a:solidFill>
                <a:latin typeface="Arial"/>
                <a:cs typeface="Arial"/>
              </a:rPr>
              <a:t>Vocabulary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"/>
              <a:cs typeface="Arial"/>
            </a:endParaRPr>
          </a:p>
          <a:p>
            <a:pPr marL="89535" marR="262255">
              <a:lnSpc>
                <a:spcPct val="129500"/>
              </a:lnSpc>
            </a:pPr>
            <a:r>
              <a:rPr dirty="0" sz="1400" spc="-40" b="1">
                <a:solidFill>
                  <a:srgbClr val="1C4189"/>
                </a:solidFill>
                <a:latin typeface="Arial"/>
                <a:cs typeface="Arial"/>
              </a:rPr>
              <a:t>Publication</a:t>
            </a:r>
            <a:r>
              <a:rPr dirty="0" sz="1400" spc="-7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 spc="-75" b="1">
                <a:solidFill>
                  <a:srgbClr val="1C4189"/>
                </a:solidFill>
                <a:latin typeface="Arial"/>
                <a:cs typeface="Arial"/>
              </a:rPr>
              <a:t>bias</a:t>
            </a:r>
            <a:r>
              <a:rPr dirty="0" sz="1400" spc="-65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“File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drawer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effect”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-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is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bias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publication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system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where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statistically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significant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results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are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favoured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publication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over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non- significant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findings.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60">
                <a:latin typeface="Arial"/>
                <a:cs typeface="Arial"/>
              </a:rPr>
              <a:t>Papers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reporting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non-significant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findings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often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end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up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researchers’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file-</a:t>
            </a:r>
            <a:r>
              <a:rPr dirty="0" sz="1400" spc="-30">
                <a:latin typeface="Arial"/>
                <a:cs typeface="Arial"/>
              </a:rPr>
              <a:t>drawers,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never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40">
                <a:latin typeface="Arial"/>
                <a:cs typeface="Arial"/>
              </a:rPr>
              <a:t>be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60">
                <a:latin typeface="Arial"/>
                <a:cs typeface="Arial"/>
              </a:rPr>
              <a:t>seen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again.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5029201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3"/>
                </a:moveTo>
                <a:lnTo>
                  <a:pt x="0" y="5058"/>
                </a:lnTo>
                <a:lnTo>
                  <a:pt x="4193" y="2789"/>
                </a:lnTo>
                <a:lnTo>
                  <a:pt x="11217" y="697"/>
                </a:lnTo>
                <a:lnTo>
                  <a:pt x="18819" y="0"/>
                </a:lnTo>
                <a:lnTo>
                  <a:pt x="12134619" y="0"/>
                </a:lnTo>
                <a:lnTo>
                  <a:pt x="12142220" y="697"/>
                </a:lnTo>
                <a:lnTo>
                  <a:pt x="12149244" y="2789"/>
                </a:lnTo>
                <a:lnTo>
                  <a:pt x="12155691" y="6276"/>
                </a:lnTo>
                <a:lnTo>
                  <a:pt x="12159596" y="9524"/>
                </a:lnTo>
                <a:lnTo>
                  <a:pt x="18819" y="9524"/>
                </a:lnTo>
                <a:lnTo>
                  <a:pt x="18819" y="9763"/>
                </a:lnTo>
                <a:close/>
              </a:path>
              <a:path w="12162155" h="18414">
                <a:moveTo>
                  <a:pt x="12155300" y="18370"/>
                </a:moveTo>
                <a:lnTo>
                  <a:pt x="12149244" y="12314"/>
                </a:lnTo>
                <a:lnTo>
                  <a:pt x="12142508" y="9524"/>
                </a:lnTo>
                <a:lnTo>
                  <a:pt x="12159596" y="9524"/>
                </a:lnTo>
                <a:lnTo>
                  <a:pt x="12161560" y="11158"/>
                </a:lnTo>
                <a:lnTo>
                  <a:pt x="12161992" y="11678"/>
                </a:lnTo>
                <a:lnTo>
                  <a:pt x="12155300" y="183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5034095"/>
            <a:ext cx="12192000" cy="548005"/>
            <a:chOff x="609599" y="5034095"/>
            <a:chExt cx="12192000" cy="54800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5040363"/>
              <a:ext cx="12172950" cy="541655"/>
            </a:xfrm>
            <a:custGeom>
              <a:avLst/>
              <a:gdLst/>
              <a:ahLst/>
              <a:cxnLst/>
              <a:rect l="l" t="t" r="r" b="b"/>
              <a:pathLst>
                <a:path w="12172950" h="541654">
                  <a:moveTo>
                    <a:pt x="12172709" y="26949"/>
                  </a:moveTo>
                  <a:lnTo>
                    <a:pt x="12172023" y="19342"/>
                  </a:lnTo>
                  <a:lnTo>
                    <a:pt x="12169927" y="12319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43"/>
                  </a:lnTo>
                  <a:lnTo>
                    <a:pt x="12160402" y="12319"/>
                  </a:lnTo>
                  <a:lnTo>
                    <a:pt x="12163184" y="19050"/>
                  </a:lnTo>
                  <a:lnTo>
                    <a:pt x="12163184" y="511086"/>
                  </a:lnTo>
                  <a:lnTo>
                    <a:pt x="12160402" y="517817"/>
                  </a:lnTo>
                  <a:lnTo>
                    <a:pt x="12155297" y="522922"/>
                  </a:lnTo>
                  <a:lnTo>
                    <a:pt x="12154814" y="523405"/>
                  </a:lnTo>
                  <a:lnTo>
                    <a:pt x="12149239" y="528980"/>
                  </a:lnTo>
                  <a:lnTo>
                    <a:pt x="12142508" y="531774"/>
                  </a:lnTo>
                  <a:lnTo>
                    <a:pt x="18808" y="531774"/>
                  </a:lnTo>
                  <a:lnTo>
                    <a:pt x="18808" y="531533"/>
                  </a:lnTo>
                  <a:lnTo>
                    <a:pt x="0" y="536232"/>
                  </a:lnTo>
                  <a:lnTo>
                    <a:pt x="4191" y="538505"/>
                  </a:lnTo>
                  <a:lnTo>
                    <a:pt x="11214" y="540600"/>
                  </a:lnTo>
                  <a:lnTo>
                    <a:pt x="18796" y="541286"/>
                  </a:lnTo>
                  <a:lnTo>
                    <a:pt x="12134634" y="541286"/>
                  </a:lnTo>
                  <a:lnTo>
                    <a:pt x="12161990" y="529615"/>
                  </a:lnTo>
                  <a:lnTo>
                    <a:pt x="12166435" y="524268"/>
                  </a:lnTo>
                  <a:lnTo>
                    <a:pt x="12169927" y="517817"/>
                  </a:lnTo>
                  <a:lnTo>
                    <a:pt x="12172023" y="510794"/>
                  </a:lnTo>
                  <a:lnTo>
                    <a:pt x="12172709" y="503199"/>
                  </a:lnTo>
                  <a:lnTo>
                    <a:pt x="12172709" y="26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5034095"/>
              <a:ext cx="38100" cy="542925"/>
            </a:xfrm>
            <a:custGeom>
              <a:avLst/>
              <a:gdLst/>
              <a:ahLst/>
              <a:cxnLst/>
              <a:rect l="l" t="t" r="r" b="b"/>
              <a:pathLst>
                <a:path w="38100" h="542925">
                  <a:moveTo>
                    <a:pt x="19582" y="542659"/>
                  </a:moveTo>
                  <a:lnTo>
                    <a:pt x="0" y="5094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538029"/>
                  </a:lnTo>
                  <a:lnTo>
                    <a:pt x="19582" y="542659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81" y="5168480"/>
              <a:ext cx="247691" cy="2167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5804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</a:t>
            </a:r>
            <a:r>
              <a:rPr dirty="0" spc="-295"/>
              <a:t> </a:t>
            </a:r>
            <a:r>
              <a:rPr dirty="0" spc="-160"/>
              <a:t>day</a:t>
            </a:r>
            <a:r>
              <a:rPr dirty="0" spc="-290"/>
              <a:t> </a:t>
            </a:r>
            <a:r>
              <a:rPr dirty="0" spc="-100"/>
              <a:t>in</a:t>
            </a:r>
            <a:r>
              <a:rPr dirty="0" spc="-290"/>
              <a:t> </a:t>
            </a:r>
            <a:r>
              <a:rPr dirty="0" spc="-20"/>
              <a:t>the</a:t>
            </a:r>
            <a:r>
              <a:rPr dirty="0" spc="-295"/>
              <a:t> </a:t>
            </a:r>
            <a:r>
              <a:rPr dirty="0" spc="-30"/>
              <a:t>life</a:t>
            </a:r>
            <a:r>
              <a:rPr dirty="0" spc="-290"/>
              <a:t> </a:t>
            </a:r>
            <a:r>
              <a:rPr dirty="0" spc="-55"/>
              <a:t>of</a:t>
            </a:r>
            <a:r>
              <a:rPr dirty="0" spc="-290"/>
              <a:t> </a:t>
            </a:r>
            <a:r>
              <a:rPr dirty="0" spc="-130"/>
              <a:t>a</a:t>
            </a:r>
            <a:r>
              <a:rPr dirty="0" spc="-295"/>
              <a:t> </a:t>
            </a:r>
            <a:r>
              <a:rPr dirty="0" spc="-100"/>
              <a:t>scientist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304922"/>
            <a:ext cx="95249" cy="9524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1847847"/>
            <a:ext cx="95249" cy="9524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390772"/>
            <a:ext cx="95249" cy="9524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2933697"/>
            <a:ext cx="95249" cy="9524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3476622"/>
            <a:ext cx="95249" cy="9524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96899" y="949325"/>
            <a:ext cx="11579860" cy="4485005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297815">
              <a:lnSpc>
                <a:spcPct val="100000"/>
              </a:lnSpc>
              <a:spcBef>
                <a:spcPts val="1675"/>
              </a:spcBef>
            </a:pPr>
            <a:r>
              <a:rPr dirty="0" sz="2250" spc="-25">
                <a:latin typeface="Arial"/>
                <a:cs typeface="Arial"/>
              </a:rPr>
              <a:t>Conduct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(requires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funding)</a:t>
            </a:r>
            <a:endParaRPr sz="2250">
              <a:latin typeface="Arial"/>
              <a:cs typeface="Arial"/>
            </a:endParaRPr>
          </a:p>
          <a:p>
            <a:pPr marL="297815" marR="6198870">
              <a:lnSpc>
                <a:spcPct val="158300"/>
              </a:lnSpc>
            </a:pPr>
            <a:r>
              <a:rPr dirty="0" sz="2250" spc="-75">
                <a:latin typeface="Arial"/>
                <a:cs typeface="Arial"/>
              </a:rPr>
              <a:t>Train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students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(requires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funding) </a:t>
            </a:r>
            <a:r>
              <a:rPr dirty="0" sz="2250" spc="-65">
                <a:latin typeface="Arial"/>
                <a:cs typeface="Arial"/>
              </a:rPr>
              <a:t>Publish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papers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(requires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funding)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025"/>
              </a:spcBef>
            </a:pPr>
            <a:r>
              <a:rPr dirty="0" sz="2250" spc="-155">
                <a:latin typeface="Arial"/>
                <a:cs typeface="Arial"/>
              </a:rPr>
              <a:t>Teach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(it’s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free!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800" spc="-345">
                <a:latin typeface="Apple Color Emoji"/>
                <a:cs typeface="Apple Color Emoji"/>
              </a:rPr>
              <a:t>🤩</a:t>
            </a:r>
            <a:r>
              <a:rPr dirty="0" sz="2250" spc="-345">
                <a:latin typeface="Arial"/>
                <a:cs typeface="Arial"/>
              </a:rPr>
              <a:t>)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465"/>
              </a:spcBef>
            </a:pPr>
            <a:r>
              <a:rPr dirty="0" sz="2250" spc="-100">
                <a:latin typeface="Arial"/>
                <a:cs typeface="Arial"/>
              </a:rPr>
              <a:t>Secure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funding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(apply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for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grants)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2250" spc="-65">
                <a:latin typeface="Arial"/>
                <a:cs typeface="Arial"/>
              </a:rPr>
              <a:t>Funding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0">
                <a:latin typeface="Arial"/>
                <a:cs typeface="Arial"/>
              </a:rPr>
              <a:t>bodies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look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at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55">
                <a:latin typeface="Arial"/>
                <a:cs typeface="Arial"/>
              </a:rPr>
              <a:t>researchers’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publication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records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(among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other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things)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65">
                <a:latin typeface="Arial"/>
                <a:cs typeface="Arial"/>
              </a:rPr>
              <a:t>to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decide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who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gets </a:t>
            </a:r>
            <a:r>
              <a:rPr dirty="0" sz="2250" spc="-55">
                <a:latin typeface="Arial"/>
                <a:cs typeface="Arial"/>
              </a:rPr>
              <a:t>awarded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70">
                <a:latin typeface="Arial"/>
                <a:cs typeface="Arial"/>
              </a:rPr>
              <a:t>a</a:t>
            </a:r>
            <a:r>
              <a:rPr dirty="0" sz="2250" spc="-165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grant.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</a:pPr>
            <a:r>
              <a:rPr dirty="0" sz="1550" spc="-10">
                <a:latin typeface="Arial"/>
                <a:cs typeface="Arial"/>
              </a:rPr>
              <a:t>Failure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55">
                <a:latin typeface="Arial"/>
                <a:cs typeface="Arial"/>
              </a:rPr>
              <a:t>to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publish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|&gt;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failure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55">
                <a:latin typeface="Arial"/>
                <a:cs typeface="Arial"/>
              </a:rPr>
              <a:t>to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secure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funding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|&gt;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failure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55">
                <a:latin typeface="Arial"/>
                <a:cs typeface="Arial"/>
              </a:rPr>
              <a:t>to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conduct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45">
                <a:latin typeface="Arial"/>
                <a:cs typeface="Arial"/>
              </a:rPr>
              <a:t>further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research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|&gt;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job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insecurity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880" y="3743327"/>
            <a:ext cx="12162155" cy="18415"/>
          </a:xfrm>
          <a:custGeom>
            <a:avLst/>
            <a:gdLst/>
            <a:ahLst/>
            <a:cxnLst/>
            <a:rect l="l" t="t" r="r" b="b"/>
            <a:pathLst>
              <a:path w="12162155" h="18414">
                <a:moveTo>
                  <a:pt x="18819" y="9763"/>
                </a:moveTo>
                <a:lnTo>
                  <a:pt x="0" y="5058"/>
                </a:lnTo>
                <a:lnTo>
                  <a:pt x="4193" y="2789"/>
                </a:lnTo>
                <a:lnTo>
                  <a:pt x="11217" y="697"/>
                </a:lnTo>
                <a:lnTo>
                  <a:pt x="18819" y="0"/>
                </a:lnTo>
                <a:lnTo>
                  <a:pt x="12134619" y="0"/>
                </a:lnTo>
                <a:lnTo>
                  <a:pt x="12142220" y="697"/>
                </a:lnTo>
                <a:lnTo>
                  <a:pt x="12149244" y="2789"/>
                </a:lnTo>
                <a:lnTo>
                  <a:pt x="12155691" y="6276"/>
                </a:lnTo>
                <a:lnTo>
                  <a:pt x="12159595" y="9524"/>
                </a:lnTo>
                <a:lnTo>
                  <a:pt x="18819" y="9524"/>
                </a:lnTo>
                <a:lnTo>
                  <a:pt x="18819" y="9763"/>
                </a:lnTo>
                <a:close/>
              </a:path>
              <a:path w="12162155" h="18414">
                <a:moveTo>
                  <a:pt x="12155300" y="18370"/>
                </a:moveTo>
                <a:lnTo>
                  <a:pt x="12149244" y="12314"/>
                </a:lnTo>
                <a:lnTo>
                  <a:pt x="12142508" y="9524"/>
                </a:lnTo>
                <a:lnTo>
                  <a:pt x="12159595" y="9524"/>
                </a:lnTo>
                <a:lnTo>
                  <a:pt x="12161560" y="11159"/>
                </a:lnTo>
                <a:lnTo>
                  <a:pt x="12161992" y="11679"/>
                </a:lnTo>
                <a:lnTo>
                  <a:pt x="12155300" y="183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09599" y="3748220"/>
            <a:ext cx="12192000" cy="1329055"/>
            <a:chOff x="609599" y="3748220"/>
            <a:chExt cx="12192000" cy="1329055"/>
          </a:xfrm>
        </p:grpSpPr>
        <p:sp>
          <p:nvSpPr>
            <p:cNvPr id="4" name="object 4" descr=""/>
            <p:cNvSpPr/>
            <p:nvPr/>
          </p:nvSpPr>
          <p:spPr>
            <a:xfrm>
              <a:off x="628878" y="3754488"/>
              <a:ext cx="12172950" cy="1322705"/>
            </a:xfrm>
            <a:custGeom>
              <a:avLst/>
              <a:gdLst/>
              <a:ahLst/>
              <a:cxnLst/>
              <a:rect l="l" t="t" r="r" b="b"/>
              <a:pathLst>
                <a:path w="12172950" h="1322704">
                  <a:moveTo>
                    <a:pt x="12172709" y="26949"/>
                  </a:moveTo>
                  <a:lnTo>
                    <a:pt x="12172023" y="19342"/>
                  </a:lnTo>
                  <a:lnTo>
                    <a:pt x="12169927" y="12319"/>
                  </a:lnTo>
                  <a:lnTo>
                    <a:pt x="12166435" y="5867"/>
                  </a:lnTo>
                  <a:lnTo>
                    <a:pt x="12161558" y="0"/>
                  </a:lnTo>
                  <a:lnTo>
                    <a:pt x="12154814" y="6743"/>
                  </a:lnTo>
                  <a:lnTo>
                    <a:pt x="12160402" y="12319"/>
                  </a:lnTo>
                  <a:lnTo>
                    <a:pt x="12163184" y="19050"/>
                  </a:lnTo>
                  <a:lnTo>
                    <a:pt x="12163184" y="1292136"/>
                  </a:lnTo>
                  <a:lnTo>
                    <a:pt x="12160402" y="1298867"/>
                  </a:lnTo>
                  <a:lnTo>
                    <a:pt x="12155297" y="1303972"/>
                  </a:lnTo>
                  <a:lnTo>
                    <a:pt x="12154814" y="1304455"/>
                  </a:lnTo>
                  <a:lnTo>
                    <a:pt x="12149239" y="1310030"/>
                  </a:lnTo>
                  <a:lnTo>
                    <a:pt x="12142508" y="1312824"/>
                  </a:lnTo>
                  <a:lnTo>
                    <a:pt x="18808" y="1312824"/>
                  </a:lnTo>
                  <a:lnTo>
                    <a:pt x="18808" y="1312583"/>
                  </a:lnTo>
                  <a:lnTo>
                    <a:pt x="0" y="1317282"/>
                  </a:lnTo>
                  <a:lnTo>
                    <a:pt x="4191" y="1319555"/>
                  </a:lnTo>
                  <a:lnTo>
                    <a:pt x="11214" y="1321650"/>
                  </a:lnTo>
                  <a:lnTo>
                    <a:pt x="18783" y="1322336"/>
                  </a:lnTo>
                  <a:lnTo>
                    <a:pt x="12134647" y="1322336"/>
                  </a:lnTo>
                  <a:lnTo>
                    <a:pt x="12161990" y="1310665"/>
                  </a:lnTo>
                  <a:lnTo>
                    <a:pt x="12166435" y="1305318"/>
                  </a:lnTo>
                  <a:lnTo>
                    <a:pt x="12169927" y="1298867"/>
                  </a:lnTo>
                  <a:lnTo>
                    <a:pt x="12172023" y="1291844"/>
                  </a:lnTo>
                  <a:lnTo>
                    <a:pt x="12172709" y="1284249"/>
                  </a:lnTo>
                  <a:lnTo>
                    <a:pt x="12172709" y="2694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9599" y="3748220"/>
              <a:ext cx="38100" cy="1323975"/>
            </a:xfrm>
            <a:custGeom>
              <a:avLst/>
              <a:gdLst/>
              <a:ahLst/>
              <a:cxnLst/>
              <a:rect l="l" t="t" r="r" b="b"/>
              <a:pathLst>
                <a:path w="38100" h="1323975">
                  <a:moveTo>
                    <a:pt x="19582" y="1323709"/>
                  </a:moveTo>
                  <a:lnTo>
                    <a:pt x="0" y="129050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1319079"/>
                  </a:lnTo>
                  <a:lnTo>
                    <a:pt x="19582" y="1323709"/>
                  </a:lnTo>
                  <a:close/>
                </a:path>
              </a:pathLst>
            </a:custGeom>
            <a:solidFill>
              <a:srgbClr val="188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699" y="3752847"/>
              <a:ext cx="12144375" cy="504825"/>
            </a:xfrm>
            <a:custGeom>
              <a:avLst/>
              <a:gdLst/>
              <a:ahLst/>
              <a:cxnLst/>
              <a:rect l="l" t="t" r="r" b="b"/>
              <a:pathLst>
                <a:path w="12144375" h="504825">
                  <a:moveTo>
                    <a:pt x="12144374" y="504824"/>
                  </a:moveTo>
                  <a:lnTo>
                    <a:pt x="0" y="50482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504824"/>
                  </a:lnTo>
                  <a:close/>
                </a:path>
              </a:pathLst>
            </a:custGeom>
            <a:solidFill>
              <a:srgbClr val="E7F2ED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431" y="3876598"/>
              <a:ext cx="185795" cy="247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82429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Questionable</a:t>
            </a:r>
            <a:r>
              <a:rPr dirty="0" spc="-240"/>
              <a:t> </a:t>
            </a:r>
            <a:r>
              <a:rPr dirty="0" spc="-180"/>
              <a:t>Research</a:t>
            </a:r>
            <a:r>
              <a:rPr dirty="0" spc="-235"/>
              <a:t> </a:t>
            </a:r>
            <a:r>
              <a:rPr dirty="0" spc="-145"/>
              <a:t>Practices</a:t>
            </a:r>
            <a:r>
              <a:rPr dirty="0" spc="-235"/>
              <a:t> </a:t>
            </a:r>
            <a:r>
              <a:rPr dirty="0" spc="-135"/>
              <a:t>(QRPs)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596899" y="835025"/>
            <a:ext cx="12186920" cy="4142104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2250" spc="-10">
                <a:latin typeface="Arial"/>
                <a:cs typeface="Arial"/>
              </a:rPr>
              <a:t>Tight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-70">
                <a:latin typeface="Arial"/>
                <a:cs typeface="Arial"/>
              </a:rPr>
              <a:t>deadlines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+</a:t>
            </a:r>
            <a:endParaRPr sz="2250">
              <a:latin typeface="Arial"/>
              <a:cs typeface="Arial"/>
            </a:endParaRPr>
          </a:p>
          <a:p>
            <a:pPr marL="12700" marR="7197090">
              <a:lnSpc>
                <a:spcPct val="158300"/>
              </a:lnSpc>
            </a:pPr>
            <a:r>
              <a:rPr dirty="0" sz="2250" spc="-50">
                <a:latin typeface="Arial"/>
                <a:cs typeface="Arial"/>
              </a:rPr>
              <a:t>high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pressure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competitive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environment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+ </a:t>
            </a:r>
            <a:r>
              <a:rPr dirty="0" sz="2250" spc="-40">
                <a:latin typeface="Arial"/>
                <a:cs typeface="Arial"/>
              </a:rPr>
              <a:t>“publish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or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perish”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+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250" spc="-70">
                <a:latin typeface="Arial"/>
                <a:cs typeface="Arial"/>
              </a:rPr>
              <a:t>lack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of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training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50">
                <a:latin typeface="Arial"/>
                <a:cs typeface="Arial"/>
              </a:rPr>
              <a:t>+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250" spc="-55">
                <a:latin typeface="Arial"/>
                <a:cs typeface="Arial"/>
              </a:rPr>
              <a:t>personal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investment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-</a:t>
            </a:r>
            <a:r>
              <a:rPr dirty="0" sz="2250" spc="-20">
                <a:latin typeface="Arial"/>
                <a:cs typeface="Arial"/>
              </a:rPr>
              <a:t>&gt;</a:t>
            </a:r>
            <a:r>
              <a:rPr dirty="0" sz="2250" spc="-140">
                <a:latin typeface="Arial"/>
                <a:cs typeface="Arial"/>
              </a:rPr>
              <a:t> </a:t>
            </a:r>
            <a:r>
              <a:rPr dirty="0" sz="2250" spc="-20" b="1">
                <a:solidFill>
                  <a:srgbClr val="1C4189"/>
                </a:solidFill>
                <a:latin typeface="Arial"/>
                <a:cs typeface="Arial"/>
              </a:rPr>
              <a:t>QRPs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450215">
              <a:lnSpc>
                <a:spcPct val="100000"/>
              </a:lnSpc>
            </a:pPr>
            <a:r>
              <a:rPr dirty="0" sz="1550" spc="-10" b="1">
                <a:solidFill>
                  <a:srgbClr val="1C4189"/>
                </a:solidFill>
                <a:latin typeface="Arial"/>
                <a:cs typeface="Arial"/>
              </a:rPr>
              <a:t>Vocabulary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50495" marR="592455">
              <a:lnSpc>
                <a:spcPct val="129000"/>
              </a:lnSpc>
              <a:spcBef>
                <a:spcPts val="5"/>
              </a:spcBef>
            </a:pPr>
            <a:r>
              <a:rPr dirty="0" sz="1550" spc="-40" b="1">
                <a:solidFill>
                  <a:srgbClr val="1C4189"/>
                </a:solidFill>
                <a:latin typeface="Arial"/>
                <a:cs typeface="Arial"/>
              </a:rPr>
              <a:t>Questionable</a:t>
            </a:r>
            <a:r>
              <a:rPr dirty="0" sz="1550" spc="-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550" spc="-55" b="1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dirty="0" sz="1550" spc="-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550" spc="-55" b="1">
                <a:solidFill>
                  <a:srgbClr val="1C4189"/>
                </a:solidFill>
                <a:latin typeface="Arial"/>
                <a:cs typeface="Arial"/>
              </a:rPr>
              <a:t>practices</a:t>
            </a:r>
            <a:r>
              <a:rPr dirty="0" sz="1550" spc="-60" b="1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-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10">
                <a:latin typeface="Arial"/>
                <a:cs typeface="Arial"/>
              </a:rPr>
              <a:t>a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45">
                <a:latin typeface="Arial"/>
                <a:cs typeface="Arial"/>
              </a:rPr>
              <a:t>range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practices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that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distort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(intentionally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or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unintentionally)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results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(often)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motivated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by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the desire</a:t>
            </a:r>
            <a:r>
              <a:rPr dirty="0" sz="1550" spc="-95">
                <a:latin typeface="Arial"/>
                <a:cs typeface="Arial"/>
              </a:rPr>
              <a:t> </a:t>
            </a:r>
            <a:r>
              <a:rPr dirty="0" sz="1550" spc="55">
                <a:latin typeface="Arial"/>
                <a:cs typeface="Arial"/>
              </a:rPr>
              <a:t>to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find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support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50">
                <a:latin typeface="Arial"/>
                <a:cs typeface="Arial"/>
              </a:rPr>
              <a:t>for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40">
                <a:latin typeface="Arial"/>
                <a:cs typeface="Arial"/>
              </a:rPr>
              <a:t>hypotheses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50">
                <a:latin typeface="Arial"/>
                <a:cs typeface="Arial"/>
              </a:rPr>
              <a:t>and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75">
                <a:latin typeface="Arial"/>
                <a:cs typeface="Arial"/>
              </a:rPr>
              <a:t>make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30">
                <a:latin typeface="Arial"/>
                <a:cs typeface="Arial"/>
              </a:rPr>
              <a:t>research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more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publishable.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Questionable Research Practices</dc:title>
  <dcterms:created xsi:type="dcterms:W3CDTF">2025-04-08T09:49:59Z</dcterms:created>
  <dcterms:modified xsi:type="dcterms:W3CDTF">2025-04-08T09:49:59Z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2025-04-08T00:00:00Z</vt:filetime>
  </property>
  <property fmtid="{D5CDD505-2E9C-101B-9397-08002B2CF9AE}" pid="3" name="Creator">
    <vt:lpwstr>Mozilla/5.0 (Macintosh; Intel Mac OS X 10_15_7) AppleWebKit/537.36 (KHTML, like Gecko) Chrome/133.0.0.0 Safari/537.36</vt:lpwstr>
  </property>
  <property fmtid="{D5CDD505-2E9C-101B-9397-08002B2CF9AE}" pid="4" name="LastSaved">
    <vt:filetime>2025-04-08T00:00:00Z</vt:filetime>
  </property>
  <property fmtid="{D5CDD505-2E9C-101B-9397-08002B2CF9AE}" pid="5" name="Producer">
    <vt:lpwstr>Skia/PDF m133</vt:lpwstr>
  </property>
</Properties>
</file>